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4"/>
  </p:notesMasterIdLst>
  <p:handoutMasterIdLst>
    <p:handoutMasterId r:id="rId75"/>
  </p:handoutMasterIdLst>
  <p:sldIdLst>
    <p:sldId id="330" r:id="rId2"/>
    <p:sldId id="274" r:id="rId3"/>
    <p:sldId id="275" r:id="rId4"/>
    <p:sldId id="257" r:id="rId5"/>
    <p:sldId id="262" r:id="rId6"/>
    <p:sldId id="259" r:id="rId7"/>
    <p:sldId id="277" r:id="rId8"/>
    <p:sldId id="276" r:id="rId9"/>
    <p:sldId id="260" r:id="rId10"/>
    <p:sldId id="261" r:id="rId11"/>
    <p:sldId id="278" r:id="rId12"/>
    <p:sldId id="323" r:id="rId13"/>
    <p:sldId id="331" r:id="rId14"/>
    <p:sldId id="332" r:id="rId15"/>
    <p:sldId id="263" r:id="rId16"/>
    <p:sldId id="264" r:id="rId17"/>
    <p:sldId id="265" r:id="rId18"/>
    <p:sldId id="266" r:id="rId19"/>
    <p:sldId id="267" r:id="rId20"/>
    <p:sldId id="279" r:id="rId21"/>
    <p:sldId id="280" r:id="rId22"/>
    <p:sldId id="281" r:id="rId23"/>
    <p:sldId id="268" r:id="rId24"/>
    <p:sldId id="269" r:id="rId25"/>
    <p:sldId id="282" r:id="rId26"/>
    <p:sldId id="283" r:id="rId27"/>
    <p:sldId id="270" r:id="rId28"/>
    <p:sldId id="271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321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2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7" r:id="rId61"/>
    <p:sldId id="318" r:id="rId62"/>
    <p:sldId id="319" r:id="rId63"/>
    <p:sldId id="320" r:id="rId64"/>
    <p:sldId id="324" r:id="rId65"/>
    <p:sldId id="315" r:id="rId66"/>
    <p:sldId id="325" r:id="rId67"/>
    <p:sldId id="326" r:id="rId68"/>
    <p:sldId id="316" r:id="rId69"/>
    <p:sldId id="327" r:id="rId70"/>
    <p:sldId id="328" r:id="rId71"/>
    <p:sldId id="329" r:id="rId72"/>
    <p:sldId id="272" r:id="rId7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 scaleToFitPaper="1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89796" autoAdjust="0"/>
  </p:normalViewPr>
  <p:slideViewPr>
    <p:cSldViewPr snapToGrid="0" snapToObjects="1">
      <p:cViewPr varScale="1">
        <p:scale>
          <a:sx n="102" d="100"/>
          <a:sy n="102" d="100"/>
        </p:scale>
        <p:origin x="-320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417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1" d="100"/>
        <a:sy n="141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notesMaster" Target="notesMasters/notesMaster1.xml"/><Relationship Id="rId75" Type="http://schemas.openxmlformats.org/officeDocument/2006/relationships/handoutMaster" Target="handoutMasters/handoutMaster1.xml"/><Relationship Id="rId76" Type="http://schemas.openxmlformats.org/officeDocument/2006/relationships/printerSettings" Target="printerSettings/printerSettings1.bin"/><Relationship Id="rId77" Type="http://schemas.openxmlformats.org/officeDocument/2006/relationships/presProps" Target="presProps.xml"/><Relationship Id="rId78" Type="http://schemas.openxmlformats.org/officeDocument/2006/relationships/viewProps" Target="viewProps.xml"/><Relationship Id="rId79" Type="http://schemas.openxmlformats.org/officeDocument/2006/relationships/theme" Target="theme/theme1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FBA9DB-FAAD-9F47-AFE4-E410C32D9433}" type="datetimeFigureOut">
              <a:t>28/11/15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14B8A4-4F65-8444-8FD8-3964975073E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84341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49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3C06A4-60C3-9E4F-9014-D27250FB7763}" type="datetimeFigureOut">
              <a:t>28/11/15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721ADB-66B0-AA44-9AF8-3B24EE8F818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7926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/>
              <a:t>this doesnot constitute a relevant</a:t>
            </a:r>
            <a:r>
              <a:rPr lang="en-US" baseline="0"/>
              <a:t> </a:t>
            </a:r>
            <a:r>
              <a:rPr lang="en-US"/>
              <a:t>result against the style guide's original claim of</a:t>
            </a:r>
            <a:r>
              <a:rPr lang="en-US" baseline="0"/>
              <a:t> 10% “passive sentences”</a:t>
            </a:r>
          </a:p>
          <a:p>
            <a:pPr marL="171450" indent="-171450">
              <a:buFont typeface="Arial"/>
              <a:buChar char="•"/>
            </a:pPr>
            <a:r>
              <a:rPr lang="en-US" baseline="0"/>
              <a:t>a range of at least 9.5% – 10.5% passives would be a plausible interpretation of the style guide</a:t>
            </a:r>
          </a:p>
          <a:p>
            <a:pPr marL="171450" indent="-171450">
              <a:buFont typeface="Arial"/>
              <a:buChar char="•"/>
            </a:pPr>
            <a:r>
              <a:rPr lang="en-US"/>
              <a:t>Leech, Geoffrey; Hundt, Marianne; Mair, Christian; Smith, Nicholas (2009). Change in Contemporary English: A Grammatical Study. Studies in English Language. Cambridge University Press, Cambridge.</a:t>
            </a:r>
          </a:p>
          <a:p>
            <a:pPr marL="171450" indent="-171450">
              <a:buFont typeface="Arial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1ADB-66B0-AA44-9AF8-3B24EE8F818E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6983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/>
              <a:t>As Hardie (2007) points out,</a:t>
            </a:r>
            <a:r>
              <a:rPr lang="en-US" baseline="0"/>
              <a:t> differences in noun frequencies are often used as a metric of variation, e.g. between dialects, registers or speakers – and as we now know also between languages</a:t>
            </a:r>
          </a:p>
          <a:p>
            <a:pPr marL="171450" indent="-171450">
              <a:buFont typeface="Arial"/>
              <a:buChar char="•"/>
            </a:pPr>
            <a:r>
              <a:rPr lang="en-US" baseline="0"/>
              <a:t>Lots of explanations come to mind … “male speech is more factual and concerned with reporting information, whereas female speech is more interactive and concerned with establishing and maintaining relationships” (Rayson et al. 1997, p. 139)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1ADB-66B0-AA44-9AF8-3B24EE8F818E}" type="slidenum">
              <a:rPr lang="en-US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160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/>
              <a:t>H</a:t>
            </a:r>
            <a:r>
              <a:rPr lang="en-US" baseline="-25000"/>
              <a:t>0</a:t>
            </a:r>
            <a:r>
              <a:rPr lang="en-US"/>
              <a:t>: proportion</a:t>
            </a:r>
            <a:r>
              <a:rPr lang="en-US" baseline="0"/>
              <a:t> of passive VPs is the same in AmE and BrE (for Brown vs. LOB); etc.</a:t>
            </a:r>
            <a:endParaRPr lang="en-US"/>
          </a:p>
          <a:p>
            <a:pPr marL="171450" indent="-171450">
              <a:buFont typeface="Arial"/>
              <a:buChar char="•"/>
            </a:pPr>
            <a:r>
              <a:rPr lang="en-US"/>
              <a:t>0.36% difference between</a:t>
            </a:r>
            <a:r>
              <a:rPr lang="en-US" baseline="0"/>
              <a:t> Brown and LOB may not seem linguistically relevant, but it is significant and needs to be explained!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1ADB-66B0-AA44-9AF8-3B24EE8F818E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0414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• Hudson, Richard (1994). About {37\%} of word-tokens are nouns. Language, 70(2), 331-339.</a:t>
            </a:r>
          </a:p>
          <a:p>
            <a:r>
              <a:rPr lang="en-US"/>
              <a:t>•</a:t>
            </a:r>
            <a:r>
              <a:rPr lang="en-US" baseline="0"/>
              <a:t> Hardie, Andrew (2007). Part-of-speech ratios in English corpora. International Journal of Corpus Linguistics, 12(1), 55-81.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1ADB-66B0-AA44-9AF8-3B24EE8F818E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4594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/>
              <a:t>Richard</a:t>
            </a:r>
            <a:r>
              <a:rPr lang="en-US" baseline="0"/>
              <a:t> Hudson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1ADB-66B0-AA44-9AF8-3B24EE8F818E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5735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/>
              <a:t>Can one</a:t>
            </a:r>
            <a:r>
              <a:rPr lang="en-US" baseline="0"/>
              <a:t> talk about a noun frequency of 37% if there is language-internal variation between 35% and 42%? (and that is just within edited written genres)</a:t>
            </a:r>
          </a:p>
          <a:p>
            <a:pPr marL="171450" indent="-171450">
              <a:buFont typeface="Arial"/>
              <a:buChar char="•"/>
            </a:pPr>
            <a:r>
              <a:rPr lang="en-US" baseline="0"/>
              <a:t>How meaningful is a significant difference between AmE (37%) and BrE (36%) under these circumstances?</a:t>
            </a:r>
          </a:p>
          <a:p>
            <a:pPr marL="171450" indent="-171450">
              <a:buFont typeface="Arial"/>
              <a:buChar char="•"/>
            </a:pPr>
            <a:r>
              <a:rPr lang="en-US" baseline="0"/>
              <a:t>How about the significant differences of Hardie (2007)?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1ADB-66B0-AA44-9AF8-3B24EE8F818E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7640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/>
              <a:t>As Hardie (2007) points out,</a:t>
            </a:r>
            <a:r>
              <a:rPr lang="en-US" baseline="0"/>
              <a:t> differences in noun frequencies are often used as a metric of variation, e.g. between dialects, registers or speakers – and as we now know also between languages</a:t>
            </a:r>
          </a:p>
          <a:p>
            <a:pPr marL="171450" indent="-171450">
              <a:buFont typeface="Arial"/>
              <a:buChar char="•"/>
            </a:pPr>
            <a:r>
              <a:rPr lang="en-US" baseline="0"/>
              <a:t>Lots of explanations come to mind … “male speech is more factual and concerned with reporting information, whereas female speech is more interactive and concerned with establishing and maintaining relationships” (Rayson et al. 1997, p. 139)</a:t>
            </a:r>
          </a:p>
          <a:p>
            <a:pPr marL="171450" indent="-171450">
              <a:buFont typeface="Arial"/>
              <a:buChar char="•"/>
            </a:pPr>
            <a:r>
              <a:rPr lang="en-US" baseline="0"/>
              <a:t>Rayson, Paul; Leech, Geoffrey; Hodges, Mary (1997). Social differentiation in the use of English vocabulary: Some analyses of the conversational component of the British National Corpus. International Journal of Corpus Linguistics, 2(1), 133-152.</a:t>
            </a:r>
          </a:p>
          <a:p>
            <a:pPr marL="171450" indent="-171450">
              <a:buFont typeface="Arial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1ADB-66B0-AA44-9AF8-3B24EE8F818E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1603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/>
              <a:t>Extensional</a:t>
            </a:r>
            <a:r>
              <a:rPr lang="en-US" baseline="0"/>
              <a:t> view of language as set of all texts (including hypothetical texts that </a:t>
            </a:r>
            <a:r>
              <a:rPr lang="en-US" i="1" baseline="0"/>
              <a:t>could</a:t>
            </a:r>
            <a:r>
              <a:rPr lang="en-US" i="0" baseline="0"/>
              <a:t> have been written or spoken)</a:t>
            </a:r>
          </a:p>
          <a:p>
            <a:pPr marL="171450" indent="-171450">
              <a:buFont typeface="Arial"/>
              <a:buChar char="•"/>
            </a:pPr>
            <a:r>
              <a:rPr lang="en-US" i="0" baseline="0"/>
              <a:t>Prerequisite for quantitative analysis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1ADB-66B0-AA44-9AF8-3B24EE8F818E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0487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/>
              <a:t>This is the distribution</a:t>
            </a:r>
            <a:r>
              <a:rPr lang="en-US" baseline="0"/>
              <a:t> a chi-squared test assumes to estimate which differences might be due to chance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/>
              <a:t>same for likelihood-ratio, binomial or Fisher's exact test</a:t>
            </a:r>
          </a:p>
          <a:p>
            <a:pPr marL="171450" lvl="0" indent="-171450">
              <a:buFont typeface="Arial"/>
              <a:buChar char="•"/>
            </a:pPr>
            <a:r>
              <a:rPr lang="en-US" baseline="0"/>
              <a:t>Each single text would be considered significantly different from AmE if it falls outside the main body of the red curve</a:t>
            </a:r>
          </a:p>
          <a:p>
            <a:pPr marL="171450" lvl="0" indent="-171450">
              <a:buFont typeface="Arial"/>
              <a:buChar char="•"/>
            </a:pPr>
            <a:r>
              <a:rPr lang="en-US" baseline="0"/>
              <a:t>Some 40% of the Brown texts would be considered significantly different from AmE </a:t>
            </a:r>
            <a:r>
              <a:rPr lang="en-US" baseline="0">
                <a:sym typeface="Wingdings"/>
              </a:rPr>
              <a:t> not quite a representative corpus</a:t>
            </a:r>
            <a:endParaRPr lang="en-US" baseline="0"/>
          </a:p>
          <a:p>
            <a:pPr marL="171450" indent="-171450">
              <a:buFont typeface="Arial"/>
              <a:buChar char="•"/>
            </a:pPr>
            <a:endParaRPr lang="en-US" baseline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1ADB-66B0-AA44-9AF8-3B24EE8F818E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0783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/>
              <a:t>As Hardie (2007) points out,</a:t>
            </a:r>
            <a:r>
              <a:rPr lang="en-US" baseline="0"/>
              <a:t> differences in noun frequencies are often used as a metric of variation, e.g. between dialects, registers or speakers – and as we now know also between languages</a:t>
            </a:r>
          </a:p>
          <a:p>
            <a:pPr marL="171450" indent="-171450">
              <a:buFont typeface="Arial"/>
              <a:buChar char="•"/>
            </a:pPr>
            <a:r>
              <a:rPr lang="en-US" baseline="0"/>
              <a:t>Lots of explanations come to mind … “male speech is more factual and concerned with reporting information, whereas female speech is more interactive and concerned with establishing and maintaining relationships” (Rayson et al. 1997, p. 139)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721ADB-66B0-AA44-9AF8-3B24EE8F818E}" type="slidenum">
              <a:rPr lang="en-US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160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741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224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5072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381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238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005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772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2933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049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669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>
                <a:effectLst>
                  <a:reflection blurRad="6350" stA="50000" endA="300" endPos="20000" dist="29997" dir="5400000" sy="-100000" algn="bl" rotWithShape="0"/>
                </a:effectLst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t>‹#›</a:t>
            </a:fld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8903277" y="34891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862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ill Sans Light"/>
                <a:cs typeface="Gill Sans Light"/>
              </a:defRPr>
            </a:lvl1pPr>
          </a:lstStyle>
          <a:p>
            <a:r>
              <a:rPr lang="en-US"/>
              <a:t>Bamberg, 28.11.2015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ill Sans Light"/>
                <a:cs typeface="Gill Sans Light"/>
              </a:defRPr>
            </a:lvl1pPr>
          </a:lstStyle>
          <a:p>
            <a:r>
              <a:rPr lang="en-US"/>
              <a:t>www.linguistik.fau.de | www.stefan-evert.de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67155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Gill Sans Light"/>
                <a:cs typeface="Gill Sans Light"/>
              </a:defRPr>
            </a:lvl1pPr>
          </a:lstStyle>
          <a:p>
            <a:fld id="{EBF2EDB9-F796-5F43-815C-ABD90F54B9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004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Gill Sans"/>
          <a:ea typeface="+mj-ea"/>
          <a:cs typeface="Gill San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800" kern="1200">
          <a:solidFill>
            <a:schemeClr val="tx1"/>
          </a:solidFill>
          <a:latin typeface="Gill Sans"/>
          <a:ea typeface="+mn-ea"/>
          <a:cs typeface="Gill San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Gill Sans"/>
          <a:ea typeface="+mn-ea"/>
          <a:cs typeface="Gill Sans"/>
        </a:defRPr>
      </a:lvl2pPr>
      <a:lvl3pPr marL="1143000" indent="-228600" algn="l" defTabSz="457200" rtl="0" eaLnBrk="1" latinLnBrk="0" hangingPunct="1">
        <a:spcBef>
          <a:spcPct val="20000"/>
        </a:spcBef>
        <a:buFont typeface="Wingdings" charset="2"/>
        <a:buChar char="§"/>
        <a:defRPr sz="2000" kern="1200">
          <a:solidFill>
            <a:schemeClr val="tx1"/>
          </a:solidFill>
          <a:latin typeface="Gill Sans"/>
          <a:ea typeface="+mn-ea"/>
          <a:cs typeface="Gill San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Gill Sans"/>
          <a:ea typeface="+mn-ea"/>
          <a:cs typeface="Gill Sans"/>
        </a:defRPr>
      </a:lvl4pPr>
      <a:lvl5pPr marL="2057400" indent="-228600" algn="l" defTabSz="457200" rtl="0" eaLnBrk="1" latinLnBrk="0" hangingPunct="1">
        <a:spcBef>
          <a:spcPct val="20000"/>
        </a:spcBef>
        <a:buFont typeface="Wingdings" charset="2"/>
        <a:buChar char="§"/>
        <a:defRPr sz="1800" kern="1200">
          <a:solidFill>
            <a:schemeClr val="tx1"/>
          </a:solidFill>
          <a:latin typeface="Gill Sans"/>
          <a:ea typeface="+mn-ea"/>
          <a:cs typeface="Gill San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hyperlink" Target="http://commons.wikimedia.org/wiki/File:British_Museum_Reading_Room_Panorama_Feb_2006_edit.jpg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emf"/><Relationship Id="rId3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5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9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0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1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2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3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4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5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6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7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8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9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0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1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2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3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4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5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7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8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9.png"/><Relationship Id="rId3" Type="http://schemas.openxmlformats.org/officeDocument/2006/relationships/hyperlink" Target="http://xkcd.com/1007/" TargetMode="Externa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4" Type="http://schemas.openxmlformats.org/officeDocument/2006/relationships/image" Target="../media/image5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3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On Corpus Frequencies</a:t>
            </a:r>
            <a:br>
              <a:rPr lang="en-US"/>
            </a:br>
            <a:r>
              <a:rPr lang="en-US"/>
              <a:t>and the non-randomness problem</a:t>
            </a:r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/>
              <a:t>Stefan Evert</a:t>
            </a:r>
          </a:p>
          <a:p>
            <a:r>
              <a:rPr lang="en-US"/>
              <a:t>FAU Erlangen-Nürnberg</a:t>
            </a:r>
          </a:p>
          <a:p>
            <a:r>
              <a:rPr lang="en-US"/>
              <a:t>www.linguistik.fau.de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1</a:t>
            </a:fld>
            <a:endParaRPr lang="en-US"/>
          </a:p>
        </p:txBody>
      </p:sp>
      <p:pic>
        <p:nvPicPr>
          <p:cNvPr id="9" name="Bild 7" descr="fau-logo-philtheo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5928" b="-25928"/>
          <a:stretch/>
        </p:blipFill>
        <p:spPr>
          <a:xfrm>
            <a:off x="5745073" y="0"/>
            <a:ext cx="3187700" cy="135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340" y="108366"/>
            <a:ext cx="900000" cy="806163"/>
          </a:xfrm>
          <a:prstGeom prst="rect">
            <a:avLst/>
          </a:prstGeom>
        </p:spPr>
      </p:pic>
      <p:sp>
        <p:nvSpPr>
          <p:cNvPr id="21" name="Date Placeholder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123455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 a large corpus, everything is</a:t>
            </a:r>
            <a:r>
              <a:rPr lang="en-US">
                <a:solidFill>
                  <a:srgbClr val="C73127"/>
                </a:solidFill>
              </a:rPr>
              <a:t>***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Compare odd- and even-numbered texts</a:t>
            </a:r>
          </a:p>
          <a:p>
            <a:pPr lvl="1"/>
            <a:r>
              <a:rPr lang="en-US"/>
              <a:t>“</a:t>
            </a:r>
            <a:r>
              <a:rPr lang="en-US">
                <a:solidFill>
                  <a:schemeClr val="tx2"/>
                </a:solidFill>
              </a:rPr>
              <a:t>Is Odd English different from Even English?</a:t>
            </a:r>
            <a:r>
              <a:rPr lang="en-US"/>
              <a:t>”</a:t>
            </a:r>
          </a:p>
          <a:p>
            <a:r>
              <a:rPr lang="en-US"/>
              <a:t>Noun frequencies in Brown corpus (1960s AmE)</a:t>
            </a:r>
          </a:p>
          <a:p>
            <a:pPr lvl="1"/>
            <a:r>
              <a:rPr lang="en-US"/>
              <a:t>X</a:t>
            </a:r>
            <a:r>
              <a:rPr lang="en-US" baseline="30000"/>
              <a:t>2</a:t>
            </a:r>
            <a:r>
              <a:rPr lang="en-US"/>
              <a:t> = 16.37, df = 1  </a:t>
            </a:r>
            <a:r>
              <a:rPr lang="en-US">
                <a:sym typeface="Wingdings"/>
              </a:rPr>
              <a:t> </a:t>
            </a:r>
            <a:r>
              <a:rPr lang="en-US"/>
              <a:t> p = .000052 &lt; .001</a:t>
            </a:r>
            <a:r>
              <a:rPr lang="en-US">
                <a:solidFill>
                  <a:schemeClr val="accent2"/>
                </a:solidFill>
              </a:rPr>
              <a:t>***</a:t>
            </a:r>
          </a:p>
          <a:p>
            <a:pPr lvl="1"/>
            <a:r>
              <a:rPr lang="en-US"/>
              <a:t>effect size:  0.20% … 0.56%</a:t>
            </a:r>
          </a:p>
          <a:p>
            <a:r>
              <a:rPr lang="en-US"/>
              <a:t>Passives in Frown corpus (1990s AmE)</a:t>
            </a:r>
          </a:p>
          <a:p>
            <a:pPr lvl="1"/>
            <a:r>
              <a:rPr lang="en-US"/>
              <a:t>X</a:t>
            </a:r>
            <a:r>
              <a:rPr lang="en-US" baseline="30000"/>
              <a:t>2</a:t>
            </a:r>
            <a:r>
              <a:rPr lang="en-US"/>
              <a:t> = 6.98, df = 1  </a:t>
            </a:r>
            <a:r>
              <a:rPr lang="en-US">
                <a:sym typeface="Wingdings"/>
              </a:rPr>
              <a:t> </a:t>
            </a:r>
            <a:r>
              <a:rPr lang="en-US"/>
              <a:t> p = .0082 &lt; .01</a:t>
            </a:r>
            <a:r>
              <a:rPr lang="en-US">
                <a:solidFill>
                  <a:srgbClr val="C73127"/>
                </a:solidFill>
              </a:rPr>
              <a:t>**</a:t>
            </a:r>
          </a:p>
          <a:p>
            <a:pPr lvl="1"/>
            <a:r>
              <a:rPr lang="en-US"/>
              <a:t>effect size:  0.13% … 0.87%</a:t>
            </a:r>
          </a:p>
          <a:p>
            <a:pPr lvl="1"/>
            <a:endParaRPr lang="en-US"/>
          </a:p>
          <a:p>
            <a:pPr>
              <a:buFont typeface="Lucida Grande"/>
              <a:buChar char=" "/>
            </a:pPr>
            <a:r>
              <a:rPr lang="en-US" sz="2400">
                <a:solidFill>
                  <a:schemeClr val="tx1">
                    <a:lumMod val="50000"/>
                    <a:lumOff val="50000"/>
                  </a:schemeClr>
                </a:solidFill>
              </a:rPr>
              <a:t>(admittedly not significant in other Brown family corpora)</a:t>
            </a:r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10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552083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tish Museum Reading Room - Righ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1482162"/>
            <a:ext cx="5155345" cy="53758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library metaphor (Evert 2006)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5387185" cy="4525963"/>
          </a:xfrm>
        </p:spPr>
        <p:txBody>
          <a:bodyPr/>
          <a:lstStyle/>
          <a:p>
            <a:r>
              <a:rPr lang="en-US"/>
              <a:t>Traditional frequency comparison treats each language variety as a huge library</a:t>
            </a:r>
          </a:p>
          <a:p>
            <a:r>
              <a:rPr lang="en-US"/>
              <a:t>H</a:t>
            </a:r>
            <a:r>
              <a:rPr lang="en-US" baseline="-25000"/>
              <a:t>0</a:t>
            </a:r>
            <a:r>
              <a:rPr lang="en-US"/>
              <a:t>: same overall proportion of passives / nouns in both varieties</a:t>
            </a:r>
          </a:p>
          <a:p>
            <a:pPr lvl="1"/>
            <a:r>
              <a:rPr lang="en-US"/>
              <a:t>averaged across all sections, with each section weighted by its size</a:t>
            </a:r>
          </a:p>
          <a:p>
            <a:r>
              <a:rPr lang="en-US"/>
              <a:t>Corpora assumed to be </a:t>
            </a:r>
            <a:r>
              <a:rPr lang="en-US">
                <a:solidFill>
                  <a:srgbClr val="C73127"/>
                </a:solidFill>
              </a:rPr>
              <a:t>random samples</a:t>
            </a:r>
            <a:r>
              <a:rPr lang="en-US"/>
              <a:t> of  VP / word tokens!</a:t>
            </a:r>
          </a:p>
          <a:p>
            <a:pPr lvl="1"/>
            <a:r>
              <a:rPr lang="en-US"/>
              <a:t>but in fact they have been sampled at the level of entire books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11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786126" y="6546624"/>
            <a:ext cx="6357874" cy="349702"/>
          </a:xfrm>
          <a:prstGeom prst="rect">
            <a:avLst/>
          </a:prstGeom>
          <a:noFill/>
        </p:spPr>
        <p:txBody>
          <a:bodyPr wrap="square" lIns="36000" tIns="36000" rIns="36000" bIns="36000" rtlCol="0" anchor="b">
            <a:spAutoFit/>
          </a:bodyPr>
          <a:lstStyle/>
          <a:p>
            <a:pPr algn="r"/>
            <a:r>
              <a:rPr lang="en-US" sz="900"/>
              <a:t>© David Iliff | CC-by-sa</a:t>
            </a:r>
            <a:br>
              <a:rPr lang="en-US" sz="900"/>
            </a:br>
            <a:r>
              <a:rPr lang="en-US" sz="900">
                <a:hlinkClick r:id="rId4"/>
              </a:rPr>
              <a:t>http://commons.wikimedia.org/wiki/File:British_Museum_Reading_Room_Panorama_Feb_2006_edit.jpg</a:t>
            </a:r>
            <a:r>
              <a:rPr lang="en-US" sz="900"/>
              <a:t> 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540568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Non-randomness in corpus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Key problem:</a:t>
            </a:r>
            <a:br>
              <a:rPr lang="en-US"/>
            </a:br>
            <a:r>
              <a:rPr lang="en-US">
                <a:solidFill>
                  <a:srgbClr val="C73127"/>
                </a:solidFill>
              </a:rPr>
              <a:t>unit of sampling </a:t>
            </a:r>
            <a:r>
              <a:rPr lang="en-US"/>
              <a:t>≠ unit of measurement</a:t>
            </a:r>
          </a:p>
          <a:p>
            <a:pPr lvl="1"/>
            <a:r>
              <a:rPr lang="en-US"/>
              <a:t>in library metaphor: book vs. token</a:t>
            </a:r>
          </a:p>
          <a:p>
            <a:r>
              <a:rPr lang="en-US"/>
              <a:t>Data from individual samples are </a:t>
            </a:r>
            <a:r>
              <a:rPr lang="en-US">
                <a:solidFill>
                  <a:schemeClr val="tx2"/>
                </a:solidFill>
              </a:rPr>
              <a:t>pooled </a:t>
            </a:r>
            <a:r>
              <a:rPr lang="en-US"/>
              <a:t>together</a:t>
            </a:r>
            <a:endParaRPr lang="en-US"/>
          </a:p>
          <a:p>
            <a:r>
              <a:rPr lang="en-US"/>
              <a:t>Leads to increased sampling variation</a:t>
            </a:r>
          </a:p>
          <a:p>
            <a:pPr lvl="1"/>
            <a:r>
              <a:rPr lang="en-US"/>
              <a:t>random samples follow binomial distribution</a:t>
            </a:r>
          </a:p>
          <a:p>
            <a:pPr lvl="1"/>
            <a:r>
              <a:rPr lang="en-US"/>
              <a:t>but each book contains relatively homogeneous text</a:t>
            </a:r>
            <a:br>
              <a:rPr lang="en-US"/>
            </a:br>
            <a:r>
              <a:rPr lang="en-US">
                <a:sym typeface="Wingdings"/>
              </a:rPr>
              <a:t> co-selection of similar items for sample</a:t>
            </a:r>
          </a:p>
          <a:p>
            <a:pPr lvl="1"/>
            <a:r>
              <a:rPr lang="en-US">
                <a:sym typeface="Wingdings"/>
              </a:rPr>
              <a:t>Brown is a sample of 500 books, not 100,102 VPs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12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3829459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Pooling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Illustrate effect of pooling with a thought experiment</a:t>
            </a:r>
          </a:p>
          <a:p>
            <a:r>
              <a:rPr lang="en-US"/>
              <a:t>Assumption: library with two sections of equal size</a:t>
            </a:r>
          </a:p>
          <a:p>
            <a:pPr lvl="1"/>
            <a:r>
              <a:rPr lang="en-US"/>
              <a:t>e.g. </a:t>
            </a:r>
            <a:r>
              <a:rPr lang="en-US">
                <a:solidFill>
                  <a:srgbClr val="3365A2"/>
                </a:solidFill>
              </a:rPr>
              <a:t>spoken</a:t>
            </a:r>
            <a:r>
              <a:rPr lang="en-US"/>
              <a:t> (10% passives) vs. </a:t>
            </a:r>
            <a:r>
              <a:rPr lang="en-US">
                <a:solidFill>
                  <a:srgbClr val="3365A2"/>
                </a:solidFill>
              </a:rPr>
              <a:t>written</a:t>
            </a:r>
            <a:r>
              <a:rPr lang="en-US"/>
              <a:t> (40% passives)</a:t>
            </a:r>
          </a:p>
          <a:p>
            <a:pPr lvl="1"/>
            <a:r>
              <a:rPr lang="en-US"/>
              <a:t>overall proportion:  </a:t>
            </a:r>
            <a:r>
              <a:rPr lang="en-US">
                <a:solidFill>
                  <a:schemeClr val="accent2"/>
                </a:solidFill>
                <a:latin typeface="Lucida Grande"/>
                <a:ea typeface="Lucida Grande"/>
                <a:cs typeface="Lucida Grande"/>
              </a:rPr>
              <a:t>π </a:t>
            </a:r>
            <a:r>
              <a:rPr lang="en-US">
                <a:solidFill>
                  <a:schemeClr val="accent2"/>
                </a:solidFill>
              </a:rPr>
              <a:t>= 25%</a:t>
            </a:r>
          </a:p>
          <a:p>
            <a:r>
              <a:rPr lang="en-US"/>
              <a:t>Compare true random sample from library</a:t>
            </a:r>
          </a:p>
          <a:p>
            <a:pPr lvl="1"/>
            <a:r>
              <a:rPr lang="en-US" i="1">
                <a:solidFill>
                  <a:srgbClr val="C73127"/>
                </a:solidFill>
              </a:rPr>
              <a:t>n</a:t>
            </a:r>
            <a:r>
              <a:rPr lang="en-US">
                <a:solidFill>
                  <a:srgbClr val="C73127"/>
                </a:solidFill>
              </a:rPr>
              <a:t> = 100 </a:t>
            </a:r>
            <a:r>
              <a:rPr lang="en-US"/>
              <a:t>tokens sampled invidiually</a:t>
            </a:r>
          </a:p>
          <a:p>
            <a:pPr>
              <a:buFont typeface="Lucida Grande"/>
              <a:buChar char=" "/>
            </a:pPr>
            <a:r>
              <a:rPr lang="en-US"/>
              <a:t>with lazy sample of two books</a:t>
            </a:r>
          </a:p>
          <a:p>
            <a:pPr lvl="1"/>
            <a:r>
              <a:rPr lang="en-US"/>
              <a:t>50 tokens from each book pooled into sample </a:t>
            </a:r>
            <a:r>
              <a:rPr lang="en-US" i="1">
                <a:solidFill>
                  <a:srgbClr val="C73127"/>
                </a:solidFill>
              </a:rPr>
              <a:t>n</a:t>
            </a:r>
            <a:r>
              <a:rPr lang="en-US">
                <a:solidFill>
                  <a:srgbClr val="C73127"/>
                </a:solidFill>
              </a:rPr>
              <a:t> = 50 + 50</a:t>
            </a:r>
          </a:p>
          <a:p>
            <a:pPr>
              <a:buFont typeface="Lucida Grande"/>
              <a:buChar char=" "/>
            </a:pPr>
            <a:r>
              <a:rPr lang="en-US"/>
              <a:t>by plotting the respective sampling distributions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055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Pooling data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14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939704" y="1207855"/>
            <a:ext cx="8204296" cy="3022002"/>
            <a:chOff x="939704" y="1207855"/>
            <a:chExt cx="8204296" cy="3022002"/>
          </a:xfrm>
        </p:grpSpPr>
        <p:pic>
          <p:nvPicPr>
            <p:cNvPr id="7" name="Picture 6" descr="pooled_data_100_tokens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9704" y="1207855"/>
              <a:ext cx="7264592" cy="3022002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6567155" y="1207855"/>
              <a:ext cx="257684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>
                  <a:solidFill>
                    <a:schemeClr val="tx2"/>
                  </a:solidFill>
                </a:rPr>
                <a:t>random sample</a:t>
              </a:r>
              <a:r>
                <a:rPr lang="en-US" sz="2400">
                  <a:solidFill>
                    <a:schemeClr val="tx2"/>
                  </a:solidFill>
                </a:rPr>
                <a:t/>
              </a:r>
              <a:br>
                <a:rPr lang="en-US" sz="2400">
                  <a:solidFill>
                    <a:schemeClr val="tx2"/>
                  </a:solidFill>
                </a:rPr>
              </a:br>
              <a:r>
                <a:rPr lang="en-US" sz="2400" i="1">
                  <a:solidFill>
                    <a:schemeClr val="accent2"/>
                  </a:solidFill>
                </a:rPr>
                <a:t>n</a:t>
              </a:r>
              <a:r>
                <a:rPr lang="en-US" sz="2400">
                  <a:solidFill>
                    <a:schemeClr val="accent2"/>
                  </a:solidFill>
                </a:rPr>
                <a:t> = 100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939704" y="3835998"/>
            <a:ext cx="8204296" cy="3022002"/>
            <a:chOff x="939704" y="3835998"/>
            <a:chExt cx="8204296" cy="3022002"/>
          </a:xfrm>
        </p:grpSpPr>
        <p:pic>
          <p:nvPicPr>
            <p:cNvPr id="8" name="Picture 7" descr="pooled_data_2_books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9704" y="3835998"/>
              <a:ext cx="7264592" cy="3022002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567155" y="3975198"/>
              <a:ext cx="257684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>
                  <a:solidFill>
                    <a:schemeClr val="tx2"/>
                  </a:solidFill>
                </a:rPr>
                <a:t>pooled data</a:t>
              </a:r>
              <a:r>
                <a:rPr lang="en-US" sz="2400">
                  <a:solidFill>
                    <a:schemeClr val="tx2"/>
                  </a:solidFill>
                </a:rPr>
                <a:t/>
              </a:r>
              <a:br>
                <a:rPr lang="en-US" sz="2400">
                  <a:solidFill>
                    <a:schemeClr val="tx2"/>
                  </a:solidFill>
                </a:rPr>
              </a:br>
              <a:r>
                <a:rPr lang="en-US" sz="2400" i="1">
                  <a:solidFill>
                    <a:schemeClr val="accent2"/>
                  </a:solidFill>
                </a:rPr>
                <a:t>n</a:t>
              </a:r>
              <a:r>
                <a:rPr lang="en-US" sz="2400">
                  <a:solidFill>
                    <a:schemeClr val="accent2"/>
                  </a:solidFill>
                </a:rPr>
                <a:t> = 50 + 50</a:t>
              </a:r>
            </a:p>
          </p:txBody>
        </p:sp>
      </p:grpSp>
      <p:cxnSp>
        <p:nvCxnSpPr>
          <p:cNvPr id="14" name="Straight Connector 13"/>
          <p:cNvCxnSpPr/>
          <p:nvPr/>
        </p:nvCxnSpPr>
        <p:spPr>
          <a:xfrm>
            <a:off x="3872385" y="1207855"/>
            <a:ext cx="0" cy="5148495"/>
          </a:xfrm>
          <a:prstGeom prst="line">
            <a:avLst/>
          </a:prstGeom>
          <a:effec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997879" y="1207855"/>
            <a:ext cx="0" cy="5148495"/>
          </a:xfrm>
          <a:prstGeom prst="line">
            <a:avLst/>
          </a:prstGeom>
          <a:effec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59561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randomness assumption</a:t>
            </a:r>
            <a:br>
              <a:rPr lang="en-US"/>
            </a:b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15</a:t>
            </a:fld>
            <a:endParaRPr lang="en-US"/>
          </a:p>
        </p:txBody>
      </p:sp>
      <p:pic>
        <p:nvPicPr>
          <p:cNvPr id="11" name="Picture 10" descr="pass_dist_brow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516" y="938350"/>
            <a:ext cx="7740000" cy="541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1714205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randomness assumption</a:t>
            </a:r>
            <a:br>
              <a:rPr lang="en-US"/>
            </a:b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16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516" y="938350"/>
            <a:ext cx="7740000" cy="5418000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2254817" y="1982569"/>
            <a:ext cx="5727757" cy="3265405"/>
            <a:chOff x="2254817" y="1982569"/>
            <a:chExt cx="5727757" cy="3265405"/>
          </a:xfrm>
        </p:grpSpPr>
        <p:cxnSp>
          <p:nvCxnSpPr>
            <p:cNvPr id="10" name="Straight Arrow Connector 9"/>
            <p:cNvCxnSpPr>
              <a:stCxn id="8" idx="1"/>
            </p:cNvCxnSpPr>
            <p:nvPr/>
          </p:nvCxnSpPr>
          <p:spPr>
            <a:xfrm flipH="1">
              <a:off x="2254817" y="2617509"/>
              <a:ext cx="2138190" cy="2254684"/>
            </a:xfrm>
            <a:prstGeom prst="straightConnector1">
              <a:avLst/>
            </a:prstGeom>
            <a:ln w="57150" cmpd="sng">
              <a:solidFill>
                <a:schemeClr val="accent4"/>
              </a:solidFill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4159751" y="3252449"/>
              <a:ext cx="569239" cy="1775239"/>
            </a:xfrm>
            <a:prstGeom prst="straightConnector1">
              <a:avLst/>
            </a:prstGeom>
            <a:ln w="57150" cmpd="sng">
              <a:solidFill>
                <a:schemeClr val="accent4"/>
              </a:solidFill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5450630" y="3252449"/>
              <a:ext cx="212333" cy="1995525"/>
            </a:xfrm>
            <a:prstGeom prst="straightConnector1">
              <a:avLst/>
            </a:prstGeom>
            <a:ln w="57150" cmpd="sng">
              <a:solidFill>
                <a:schemeClr val="accent4"/>
              </a:solidFill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8" name="Rounded Rectangle 7"/>
            <p:cNvSpPr/>
            <p:nvPr/>
          </p:nvSpPr>
          <p:spPr>
            <a:xfrm>
              <a:off x="4393007" y="1982569"/>
              <a:ext cx="3589567" cy="1269880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/>
                <a:t>These texts are significantly different from American English!</a:t>
              </a:r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1757862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randomness assumption</a:t>
            </a:r>
            <a:br>
              <a:rPr lang="en-US"/>
            </a:b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17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516" y="938350"/>
            <a:ext cx="7740000" cy="541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815196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randomness assumption</a:t>
            </a:r>
            <a:br>
              <a:rPr lang="en-US"/>
            </a:b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18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516" y="938350"/>
            <a:ext cx="7740000" cy="541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3428953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randomness assumption</a:t>
            </a:r>
            <a:br>
              <a:rPr lang="en-US"/>
            </a:b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19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516" y="938350"/>
            <a:ext cx="7740000" cy="541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2693157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Frequency analysis in corpus linguistics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69300" cy="4525963"/>
          </a:xfrm>
        </p:spPr>
        <p:txBody>
          <a:bodyPr/>
          <a:lstStyle/>
          <a:p>
            <a:r>
              <a:rPr lang="en-US"/>
              <a:t>Standard methodology (McEnery &amp; Wilson 2001, §3.4)</a:t>
            </a:r>
          </a:p>
          <a:p>
            <a:pPr lvl="1"/>
            <a:r>
              <a:rPr lang="en-US"/>
              <a:t>count frequencies in (sub)corpora to be compared</a:t>
            </a:r>
          </a:p>
          <a:p>
            <a:pPr lvl="1"/>
            <a:r>
              <a:rPr lang="en-US"/>
              <a:t>establish significance with </a:t>
            </a:r>
            <a:r>
              <a:rPr lang="en-US">
                <a:solidFill>
                  <a:schemeClr val="tx2"/>
                </a:solidFill>
              </a:rPr>
              <a:t>chi-squared test </a:t>
            </a:r>
            <a:r>
              <a:rPr lang="en-US"/>
              <a:t>(X</a:t>
            </a:r>
            <a:r>
              <a:rPr lang="en-US" baseline="30000"/>
              <a:t>2</a:t>
            </a:r>
            <a:r>
              <a:rPr lang="en-US"/>
              <a:t>)</a:t>
            </a:r>
          </a:p>
          <a:p>
            <a:pPr lvl="1"/>
            <a:r>
              <a:rPr lang="en-US"/>
              <a:t>alternatively, </a:t>
            </a:r>
            <a:r>
              <a:rPr lang="en-US">
                <a:solidFill>
                  <a:srgbClr val="3365A2"/>
                </a:solidFill>
              </a:rPr>
              <a:t>likelihood-ratio test</a:t>
            </a:r>
            <a:r>
              <a:rPr lang="en-US"/>
              <a:t> (G</a:t>
            </a:r>
            <a:r>
              <a:rPr lang="en-US" baseline="30000"/>
              <a:t>2</a:t>
            </a:r>
            <a:r>
              <a:rPr lang="en-US"/>
              <a:t>) or </a:t>
            </a:r>
            <a:r>
              <a:rPr lang="en-US">
                <a:solidFill>
                  <a:srgbClr val="3365A2"/>
                </a:solidFill>
              </a:rPr>
              <a:t>Fisher's exact test</a:t>
            </a:r>
          </a:p>
          <a:p>
            <a:pPr lvl="1"/>
            <a:r>
              <a:rPr lang="en-US"/>
              <a:t>measure effect size (confidence interval based on X</a:t>
            </a:r>
            <a:r>
              <a:rPr lang="en-US" baseline="30000"/>
              <a:t>2</a:t>
            </a:r>
            <a:r>
              <a:rPr lang="en-US"/>
              <a:t> normal approximation, e.g. with </a:t>
            </a:r>
            <a:r>
              <a:rPr lang="en-US" sz="2200">
                <a:latin typeface="Consolas"/>
                <a:cs typeface="Consolas"/>
              </a:rPr>
              <a:t>prop.test()</a:t>
            </a:r>
            <a:r>
              <a:rPr lang="en-US"/>
              <a:t> in R)</a:t>
            </a:r>
          </a:p>
          <a:p>
            <a:r>
              <a:rPr lang="en-US"/>
              <a:t>Problems</a:t>
            </a:r>
            <a:endParaRPr lang="en-US">
              <a:solidFill>
                <a:srgbClr val="C73127"/>
              </a:solidFill>
            </a:endParaRPr>
          </a:p>
          <a:p>
            <a:pPr lvl="1"/>
            <a:r>
              <a:rPr lang="en-US"/>
              <a:t>invalid </a:t>
            </a:r>
            <a:r>
              <a:rPr lang="en-US">
                <a:solidFill>
                  <a:srgbClr val="C73127"/>
                </a:solidFill>
              </a:rPr>
              <a:t>data pooling</a:t>
            </a:r>
            <a:r>
              <a:rPr lang="en-US"/>
              <a:t> (Evert 2006; Gries 2006) leads to</a:t>
            </a:r>
            <a:br>
              <a:rPr lang="en-US"/>
            </a:br>
            <a:r>
              <a:rPr lang="en-US"/>
              <a:t>non-randomness (Kilgarriff 2005) – also known as</a:t>
            </a:r>
            <a:br>
              <a:rPr lang="en-US"/>
            </a:br>
            <a:r>
              <a:rPr lang="en-US"/>
              <a:t>“term clustering” in NLP (Katz 1996; Church 2000)</a:t>
            </a:r>
          </a:p>
          <a:p>
            <a:pPr lvl="1"/>
            <a:r>
              <a:rPr lang="en-US"/>
              <a:t>the notion of  “</a:t>
            </a:r>
            <a:r>
              <a:rPr lang="en-US">
                <a:solidFill>
                  <a:srgbClr val="C73127"/>
                </a:solidFill>
              </a:rPr>
              <a:t>corpus frequency</a:t>
            </a:r>
            <a:r>
              <a:rPr lang="en-US"/>
              <a:t>” itself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2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2304761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randomness assumption</a:t>
            </a:r>
            <a:br>
              <a:rPr lang="en-US"/>
            </a:b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20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516" y="938350"/>
            <a:ext cx="7740000" cy="541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2978312316"/>
      </p:ext>
    </p:extLst>
  </p:cSld>
  <p:clrMapOvr>
    <a:masterClrMapping/>
  </p:clrMapOvr>
  <p:transition xmlns:p14="http://schemas.microsoft.com/office/powerpoint/2010/main" spd="slow">
    <p:pull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randomness assumption</a:t>
            </a:r>
            <a:br>
              <a:rPr lang="en-US"/>
            </a:b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21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516" y="938350"/>
            <a:ext cx="7740000" cy="541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1666291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randomness assumption</a:t>
            </a:r>
            <a:br>
              <a:rPr lang="en-US"/>
            </a:b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22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516" y="938350"/>
            <a:ext cx="7740000" cy="541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23049815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Student's t-test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Each Brown family corpus is a </a:t>
            </a:r>
            <a:r>
              <a:rPr lang="en-US">
                <a:solidFill>
                  <a:schemeClr val="tx2"/>
                </a:solidFill>
              </a:rPr>
              <a:t>sample of 500 texts</a:t>
            </a:r>
            <a:br>
              <a:rPr lang="en-US">
                <a:solidFill>
                  <a:schemeClr val="tx2"/>
                </a:solidFill>
              </a:rPr>
            </a:br>
            <a:r>
              <a:rPr lang="en-US"/>
              <a:t>rather than ca. 100,000 individual VP tokens</a:t>
            </a:r>
          </a:p>
          <a:p>
            <a:r>
              <a:rPr lang="en-US"/>
              <a:t>But more informative measurement for each item:</a:t>
            </a:r>
            <a:br>
              <a:rPr lang="en-US"/>
            </a:br>
            <a:r>
              <a:rPr lang="en-US"/>
              <a:t>proportion of passives on interval scale</a:t>
            </a:r>
          </a:p>
          <a:p>
            <a:pPr lvl="1"/>
            <a:r>
              <a:rPr lang="en-US"/>
              <a:t>vs. binary passive / active on nominal scale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endParaRPr lang="en-US"/>
          </a:p>
          <a:p>
            <a:r>
              <a:rPr lang="en-US"/>
              <a:t>Suitable hypothesis test:  Student's t-test</a:t>
            </a:r>
          </a:p>
          <a:p>
            <a:pPr lvl="1"/>
            <a:r>
              <a:rPr lang="en-US"/>
              <a:t>or non-parametric Mann-Whitney test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23</a:t>
            </a:fld>
            <a:endParaRPr lang="en-US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0869093"/>
              </p:ext>
            </p:extLst>
          </p:nvPr>
        </p:nvGraphicFramePr>
        <p:xfrm>
          <a:off x="1038721" y="4224423"/>
          <a:ext cx="7272422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23272"/>
                <a:gridCol w="796183"/>
                <a:gridCol w="796183"/>
                <a:gridCol w="796183"/>
                <a:gridCol w="796183"/>
                <a:gridCol w="796183"/>
                <a:gridCol w="796183"/>
                <a:gridCol w="796183"/>
                <a:gridCol w="675869"/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Brown</a:t>
                      </a:r>
                    </a:p>
                  </a:txBody>
                  <a:tcPr>
                    <a:lnR w="28575" cap="flat" cmpd="sng" algn="ctr">
                      <a:solidFill>
                        <a:srgbClr val="3365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rgbClr val="3365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19.6%</a:t>
                      </a:r>
                    </a:p>
                  </a:txBody>
                  <a:tcPr>
                    <a:lnL w="28575" cap="flat" cmpd="sng" algn="ctr">
                      <a:solidFill>
                        <a:srgbClr val="3365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rgbClr val="3365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14.0%</a:t>
                      </a:r>
                    </a:p>
                  </a:txBody>
                  <a:tcPr>
                    <a:lnB w="28575" cap="flat" cmpd="sng" algn="ctr">
                      <a:solidFill>
                        <a:srgbClr val="3365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20.1%</a:t>
                      </a:r>
                    </a:p>
                  </a:txBody>
                  <a:tcPr>
                    <a:lnB w="28575" cap="flat" cmpd="sng" algn="ctr">
                      <a:solidFill>
                        <a:srgbClr val="3365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16.3%</a:t>
                      </a:r>
                    </a:p>
                  </a:txBody>
                  <a:tcPr>
                    <a:lnB w="28575" cap="flat" cmpd="sng" algn="ctr">
                      <a:solidFill>
                        <a:srgbClr val="3365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15.8%</a:t>
                      </a:r>
                    </a:p>
                  </a:txBody>
                  <a:tcPr>
                    <a:lnB w="28575" cap="flat" cmpd="sng" algn="ctr">
                      <a:solidFill>
                        <a:srgbClr val="3365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11.2%</a:t>
                      </a:r>
                    </a:p>
                  </a:txBody>
                  <a:tcPr>
                    <a:lnB w="28575" cap="flat" cmpd="sng" algn="ctr">
                      <a:solidFill>
                        <a:srgbClr val="3365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15.8%</a:t>
                      </a:r>
                    </a:p>
                  </a:txBody>
                  <a:tcPr>
                    <a:lnB w="28575" cap="flat" cmpd="sng" algn="ctr">
                      <a:solidFill>
                        <a:srgbClr val="3365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…</a:t>
                      </a:r>
                    </a:p>
                  </a:txBody>
                  <a:tcPr>
                    <a:lnB w="28575" cap="flat" cmpd="sng" algn="ctr">
                      <a:solidFill>
                        <a:srgbClr val="3365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LOB</a:t>
                      </a:r>
                    </a:p>
                  </a:txBody>
                  <a:tcPr>
                    <a:lnR w="28575" cap="flat" cmpd="sng" algn="ctr">
                      <a:solidFill>
                        <a:srgbClr val="3365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3365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9.3%</a:t>
                      </a:r>
                    </a:p>
                  </a:txBody>
                  <a:tcPr>
                    <a:lnL w="28575" cap="flat" cmpd="sng" algn="ctr">
                      <a:solidFill>
                        <a:srgbClr val="3365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rgbClr val="3365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20.7%</a:t>
                      </a:r>
                    </a:p>
                  </a:txBody>
                  <a:tcPr>
                    <a:lnT w="28575" cap="flat" cmpd="sng" algn="ctr">
                      <a:solidFill>
                        <a:srgbClr val="3365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18.2%</a:t>
                      </a:r>
                    </a:p>
                  </a:txBody>
                  <a:tcPr>
                    <a:lnT w="28575" cap="flat" cmpd="sng" algn="ctr">
                      <a:solidFill>
                        <a:srgbClr val="3365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13.6%</a:t>
                      </a:r>
                    </a:p>
                  </a:txBody>
                  <a:tcPr>
                    <a:lnT w="28575" cap="flat" cmpd="sng" algn="ctr">
                      <a:solidFill>
                        <a:srgbClr val="3365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15.4%</a:t>
                      </a:r>
                    </a:p>
                  </a:txBody>
                  <a:tcPr>
                    <a:lnT w="28575" cap="flat" cmpd="sng" algn="ctr">
                      <a:solidFill>
                        <a:srgbClr val="3365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13.3%</a:t>
                      </a:r>
                    </a:p>
                  </a:txBody>
                  <a:tcPr>
                    <a:lnT w="28575" cap="flat" cmpd="sng" algn="ctr">
                      <a:solidFill>
                        <a:srgbClr val="3365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/>
                        <a:t>6.2%</a:t>
                      </a:r>
                    </a:p>
                  </a:txBody>
                  <a:tcPr>
                    <a:lnT w="28575" cap="flat" cmpd="sng" algn="ctr">
                      <a:solidFill>
                        <a:srgbClr val="3365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…</a:t>
                      </a:r>
                    </a:p>
                  </a:txBody>
                  <a:tcPr>
                    <a:lnT w="28575" cap="flat" cmpd="sng" algn="ctr">
                      <a:solidFill>
                        <a:srgbClr val="3365A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3440634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Case study 1:  t-test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57199" y="1533466"/>
            <a:ext cx="4275222" cy="4592697"/>
          </a:xfrm>
        </p:spPr>
        <p:txBody>
          <a:bodyPr/>
          <a:lstStyle/>
          <a:p>
            <a:r>
              <a:rPr lang="en-US"/>
              <a:t>Confirm significance</a:t>
            </a:r>
            <a:br>
              <a:rPr lang="en-US"/>
            </a:br>
            <a:r>
              <a:rPr lang="en-US"/>
              <a:t>with </a:t>
            </a:r>
            <a:r>
              <a:rPr lang="en-US">
                <a:solidFill>
                  <a:srgbClr val="C73127"/>
                </a:solidFill>
              </a:rPr>
              <a:t>Student's t-test</a:t>
            </a:r>
          </a:p>
          <a:p>
            <a:pPr lvl="1"/>
            <a:r>
              <a:rPr lang="en-US"/>
              <a:t>H</a:t>
            </a:r>
            <a:r>
              <a:rPr lang="en-US" baseline="-25000"/>
              <a:t>0</a:t>
            </a:r>
            <a:r>
              <a:rPr lang="en-US"/>
              <a:t>: macro-avg. (texts)</a:t>
            </a:r>
            <a:br>
              <a:rPr lang="en-US"/>
            </a:br>
            <a:r>
              <a:rPr lang="en-US"/>
              <a:t>instead of micro-avg.</a:t>
            </a:r>
          </a:p>
          <a:p>
            <a:r>
              <a:rPr lang="en-US"/>
              <a:t>Brown vs. LOB:</a:t>
            </a:r>
          </a:p>
          <a:p>
            <a:pPr lvl="1"/>
            <a:r>
              <a:rPr lang="en-US"/>
              <a:t>t = 1.22, df = 997</a:t>
            </a:r>
          </a:p>
          <a:p>
            <a:pPr lvl="1"/>
            <a:r>
              <a:rPr lang="en-US"/>
              <a:t>p = .223 n.s.</a:t>
            </a:r>
          </a:p>
          <a:p>
            <a:r>
              <a:rPr lang="en-US"/>
              <a:t>Brown vs. Frown:</a:t>
            </a:r>
          </a:p>
          <a:p>
            <a:pPr lvl="1"/>
            <a:r>
              <a:rPr lang="en-US"/>
              <a:t>t = –4.03, df = 991.5</a:t>
            </a:r>
          </a:p>
          <a:p>
            <a:pPr lvl="1"/>
            <a:r>
              <a:rPr lang="en-US"/>
              <a:t>p = .000061 &lt; .001***</a:t>
            </a:r>
          </a:p>
          <a:p>
            <a:pPr lvl="1"/>
            <a:r>
              <a:rPr lang="en-US"/>
              <a:t>effect size: 1.03% … 3.00%</a:t>
            </a:r>
          </a:p>
          <a:p>
            <a:pPr lvl="1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24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01519" y="2421170"/>
            <a:ext cx="209094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1068388" algn="l"/>
              </a:tabLst>
            </a:pPr>
            <a:r>
              <a:rPr lang="en-US" sz="2400"/>
              <a:t>Brown:	14.2%</a:t>
            </a:r>
            <a:br>
              <a:rPr lang="en-US" sz="2400"/>
            </a:br>
            <a:r>
              <a:rPr lang="en-US">
                <a:solidFill>
                  <a:schemeClr val="accent4"/>
                </a:solidFill>
              </a:rPr>
              <a:t>micro-avg. 12.6%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53058" y="2421170"/>
            <a:ext cx="209094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1068388" algn="l"/>
              </a:tabLst>
            </a:pPr>
            <a:r>
              <a:rPr lang="en-US" sz="2400"/>
              <a:t>LOB:	14.9%</a:t>
            </a:r>
            <a:br>
              <a:rPr lang="en-US" sz="2400"/>
            </a:br>
            <a:r>
              <a:rPr lang="en-US">
                <a:solidFill>
                  <a:schemeClr val="accent4"/>
                </a:solidFill>
              </a:rPr>
              <a:t>micro-avg. 13.3%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201519" y="4633680"/>
            <a:ext cx="209094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1068388" algn="l"/>
              </a:tabLst>
            </a:pPr>
            <a:r>
              <a:rPr lang="en-US" sz="2400"/>
              <a:t>Frown:	11.6%</a:t>
            </a:r>
            <a:br>
              <a:rPr lang="en-US" sz="2400"/>
            </a:br>
            <a:r>
              <a:rPr lang="en-US">
                <a:solidFill>
                  <a:schemeClr val="accent4"/>
                </a:solidFill>
              </a:rPr>
              <a:t>micro-avg. 10.4%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53058" y="4620494"/>
            <a:ext cx="209094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1068388" algn="l"/>
              </a:tabLst>
            </a:pPr>
            <a:r>
              <a:rPr lang="en-US" sz="2400"/>
              <a:t>FLOB:	13.7%</a:t>
            </a:r>
            <a:br>
              <a:rPr lang="en-US" sz="2400"/>
            </a:br>
            <a:r>
              <a:rPr lang="en-US">
                <a:solidFill>
                  <a:schemeClr val="accent4"/>
                </a:solidFill>
              </a:rPr>
              <a:t>micro-avg. 12.3%</a:t>
            </a:r>
          </a:p>
        </p:txBody>
      </p:sp>
      <p:cxnSp>
        <p:nvCxnSpPr>
          <p:cNvPr id="14" name="Straight Arrow Connector 13"/>
          <p:cNvCxnSpPr>
            <a:stCxn id="10" idx="1"/>
            <a:endCxn id="9" idx="3"/>
          </p:cNvCxnSpPr>
          <p:nvPr/>
        </p:nvCxnSpPr>
        <p:spPr>
          <a:xfrm flipH="1">
            <a:off x="6292461" y="2790502"/>
            <a:ext cx="760597" cy="0"/>
          </a:xfrm>
          <a:prstGeom prst="straightConnector1">
            <a:avLst/>
          </a:prstGeom>
          <a:ln w="28575" cmpd="sng"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0" idx="2"/>
            <a:endCxn id="12" idx="0"/>
          </p:cNvCxnSpPr>
          <p:nvPr/>
        </p:nvCxnSpPr>
        <p:spPr>
          <a:xfrm>
            <a:off x="8098529" y="3159834"/>
            <a:ext cx="0" cy="1460660"/>
          </a:xfrm>
          <a:prstGeom prst="straightConnector1">
            <a:avLst/>
          </a:prstGeom>
          <a:ln w="57150" cmpd="sng"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9" idx="2"/>
            <a:endCxn id="11" idx="0"/>
          </p:cNvCxnSpPr>
          <p:nvPr/>
        </p:nvCxnSpPr>
        <p:spPr>
          <a:xfrm>
            <a:off x="5246990" y="3159834"/>
            <a:ext cx="0" cy="1473846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2" idx="1"/>
            <a:endCxn id="11" idx="3"/>
          </p:cNvCxnSpPr>
          <p:nvPr/>
        </p:nvCxnSpPr>
        <p:spPr>
          <a:xfrm flipH="1">
            <a:off x="6292461" y="4989826"/>
            <a:ext cx="760597" cy="13186"/>
          </a:xfrm>
          <a:prstGeom prst="straightConnector1">
            <a:avLst/>
          </a:prstGeom>
          <a:ln w="76200" cmpd="sng"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924908" y="1982816"/>
            <a:ext cx="2078729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>
                <a:solidFill>
                  <a:schemeClr val="accent1"/>
                </a:solidFill>
                <a:latin typeface="Zapf Dingbats"/>
                <a:ea typeface="Zapf Dingbats"/>
                <a:cs typeface="Zapf Dingbats"/>
                <a:sym typeface="Zapf Dingbats"/>
              </a:rPr>
              <a:t>✗</a:t>
            </a:r>
            <a:r>
              <a:rPr lang="en-US" sz="2400">
                <a:solidFill>
                  <a:schemeClr val="accent2"/>
                </a:solidFill>
                <a:latin typeface="Gill Sans"/>
                <a:cs typeface="Gill Sans"/>
              </a:rPr>
              <a:t> n.s.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253096" y="3159834"/>
            <a:ext cx="2078729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Gill Sans"/>
                <a:cs typeface="Gill Sans"/>
              </a:rPr>
              <a:t>δ&gt; 1.03%</a:t>
            </a:r>
            <a:r>
              <a:rPr lang="en-US" sz="2400">
                <a:solidFill>
                  <a:schemeClr val="accent2"/>
                </a:solidFill>
                <a:latin typeface="Gill Sans"/>
                <a:cs typeface="Gill Sans"/>
              </a:rPr>
              <a:t>***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986957" y="3916327"/>
            <a:ext cx="2078729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400">
                <a:solidFill>
                  <a:schemeClr val="tx2"/>
                </a:solidFill>
                <a:latin typeface="Gill Sans"/>
                <a:cs typeface="Gill Sans"/>
              </a:rPr>
              <a:t>δ&gt; 0.18%</a:t>
            </a:r>
            <a:r>
              <a:rPr lang="en-US" sz="2400">
                <a:solidFill>
                  <a:schemeClr val="accent2"/>
                </a:solidFill>
                <a:latin typeface="Gill Sans"/>
                <a:cs typeface="Gill Sans"/>
              </a:rPr>
              <a:t>*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924908" y="5341364"/>
            <a:ext cx="2078729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Gill Sans"/>
                <a:cs typeface="Gill Sans"/>
              </a:rPr>
              <a:t>δ&gt; 1.45%</a:t>
            </a:r>
            <a:r>
              <a:rPr lang="en-US" sz="2400">
                <a:solidFill>
                  <a:schemeClr val="accent2"/>
                </a:solidFill>
                <a:latin typeface="Gill Sans"/>
                <a:cs typeface="Gill Sans"/>
              </a:rPr>
              <a:t>***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292461" y="1641133"/>
            <a:ext cx="2143013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pPr algn="ctr"/>
            <a:r>
              <a:rPr lang="en-US" sz="2400">
                <a:latin typeface="Gill Sans"/>
                <a:cs typeface="Gill Sans"/>
              </a:rPr>
              <a:t>MW: p = .049</a:t>
            </a:r>
            <a:r>
              <a:rPr lang="en-US" sz="2400">
                <a:solidFill>
                  <a:schemeClr val="accent2"/>
                </a:solidFill>
                <a:latin typeface="Gill Sans"/>
                <a:cs typeface="Gill Sans"/>
              </a:rPr>
              <a:t>*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567155" y="3558925"/>
            <a:ext cx="2464043" cy="46166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pPr algn="ctr"/>
            <a:r>
              <a:rPr lang="en-US" sz="2400">
                <a:solidFill>
                  <a:srgbClr val="000000"/>
                </a:solidFill>
                <a:latin typeface="Gill Sans"/>
                <a:cs typeface="Gill Sans"/>
              </a:rPr>
              <a:t>MW: p = .090 </a:t>
            </a:r>
            <a:r>
              <a:rPr lang="en-US" sz="2400">
                <a:solidFill>
                  <a:srgbClr val="C73127"/>
                </a:solidFill>
                <a:latin typeface="Gill Sans"/>
                <a:cs typeface="Gill Sans"/>
              </a:rPr>
              <a:t>n.s.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4157499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3" grpId="0"/>
      <p:bldP spid="17" grpId="0"/>
      <p:bldP spid="19" grpId="0"/>
      <p:bldP spid="20" grpId="0"/>
      <p:bldP spid="21" grpId="0" animBg="1"/>
      <p:bldP spid="2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Case study 2:  t-test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Comparison between Odd and Even English</a:t>
            </a:r>
          </a:p>
          <a:p>
            <a:pPr lvl="1"/>
            <a:r>
              <a:rPr lang="en-US"/>
              <a:t>t = 1.31, df = 491.4</a:t>
            </a:r>
          </a:p>
          <a:p>
            <a:pPr lvl="1"/>
            <a:r>
              <a:rPr lang="en-US"/>
              <a:t>p = .19 </a:t>
            </a:r>
            <a:r>
              <a:rPr lang="en-US">
                <a:solidFill>
                  <a:srgbClr val="C73127"/>
                </a:solidFill>
              </a:rPr>
              <a:t>n.s.</a:t>
            </a:r>
            <a:r>
              <a:rPr lang="en-US"/>
              <a:t> </a:t>
            </a:r>
          </a:p>
          <a:p>
            <a:pPr lvl="1"/>
            <a:r>
              <a:rPr lang="en-US"/>
              <a:t>Mann-Whitney test: p = .178 </a:t>
            </a:r>
            <a:r>
              <a:rPr lang="en-US">
                <a:solidFill>
                  <a:srgbClr val="C73127"/>
                </a:solidFill>
              </a:rPr>
              <a:t>n.s.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25</a:t>
            </a:fld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1600352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End of story?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Are we done now that Odd and Even English are no longer significantly different?</a:t>
            </a:r>
          </a:p>
          <a:p>
            <a:endParaRPr lang="en-US"/>
          </a:p>
          <a:p>
            <a:r>
              <a:rPr lang="en-US"/>
              <a:t>Problem: t-test and Mann-Whitney</a:t>
            </a:r>
            <a:br>
              <a:rPr lang="en-US"/>
            </a:br>
            <a:r>
              <a:rPr lang="en-US"/>
              <a:t>disagree on two out of four cases</a:t>
            </a:r>
          </a:p>
          <a:p>
            <a:endParaRPr lang="en-US"/>
          </a:p>
          <a:p>
            <a:r>
              <a:rPr lang="en-US"/>
              <a:t>And there's still the</a:t>
            </a:r>
            <a:br>
              <a:rPr lang="en-US"/>
            </a:br>
            <a:r>
              <a:rPr lang="en-US"/>
              <a:t>troublesome notion of an</a:t>
            </a:r>
            <a:br>
              <a:rPr lang="en-US"/>
            </a:br>
            <a:r>
              <a:rPr lang="en-US"/>
              <a:t>“average corpus frequency”</a:t>
            </a:r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26</a:t>
            </a:fld>
            <a:endParaRPr lang="en-US"/>
          </a:p>
        </p:txBody>
      </p:sp>
      <p:pic>
        <p:nvPicPr>
          <p:cNvPr id="7" name="Picture 6" descr="Hudson1994_Table3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33" b="7325"/>
          <a:stretch/>
        </p:blipFill>
        <p:spPr>
          <a:xfrm>
            <a:off x="6453445" y="2327420"/>
            <a:ext cx="1956767" cy="4024973"/>
          </a:xfrm>
          <a:prstGeom prst="rect">
            <a:avLst/>
          </a:prstGeom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1735460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Is corpus frequency meaningful?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27</a:t>
            </a:fld>
            <a:endParaRPr lang="en-US"/>
          </a:p>
        </p:txBody>
      </p:sp>
      <p:pic>
        <p:nvPicPr>
          <p:cNvPr id="10" name="Picture 9" descr="pass_brown_lob_genres_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8892"/>
            <a:ext cx="9144000" cy="5329585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4196068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Is corpus frequency meaningful?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28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8892"/>
            <a:ext cx="9143999" cy="5329585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1864711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Is corpus frequency meaningful?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29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8892"/>
            <a:ext cx="9143999" cy="5329585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294927375"/>
      </p:ext>
    </p:extLst>
  </p:cSld>
  <p:clrMapOvr>
    <a:masterClrMapping/>
  </p:clrMapOvr>
  <p:transition xmlns:p14="http://schemas.microsoft.com/office/powerpoint/2010/main" spd="slow">
    <p:pull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Case study 1:  Passive voice in English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Leech et al. (2009) study change in passive use in AmE and BrE based on Brown family</a:t>
            </a:r>
          </a:p>
          <a:p>
            <a:pPr lvl="1">
              <a:buFont typeface="Lucida Grande"/>
              <a:buChar char=" "/>
              <a:tabLst>
                <a:tab pos="1704975" algn="l"/>
                <a:tab pos="4040188" algn="l"/>
                <a:tab pos="4935538" algn="l"/>
              </a:tabLst>
            </a:pPr>
            <a:r>
              <a:rPr lang="en-US">
                <a:solidFill>
                  <a:srgbClr val="3365A2"/>
                </a:solidFill>
              </a:rPr>
              <a:t>Brown</a:t>
            </a:r>
            <a:r>
              <a:rPr lang="en-US"/>
              <a:t>	(AmE, 1961)	</a:t>
            </a:r>
            <a:r>
              <a:rPr lang="en-US">
                <a:solidFill>
                  <a:srgbClr val="3365A2"/>
                </a:solidFill>
              </a:rPr>
              <a:t>LOB</a:t>
            </a:r>
            <a:r>
              <a:rPr lang="en-US"/>
              <a:t>	(BrE, 1961)</a:t>
            </a:r>
            <a:br>
              <a:rPr lang="en-US"/>
            </a:br>
            <a:r>
              <a:rPr lang="en-US">
                <a:solidFill>
                  <a:srgbClr val="3365A2"/>
                </a:solidFill>
              </a:rPr>
              <a:t>Frown</a:t>
            </a:r>
            <a:r>
              <a:rPr lang="en-US"/>
              <a:t>	(AmE, 1991)	</a:t>
            </a:r>
            <a:r>
              <a:rPr lang="en-US">
                <a:solidFill>
                  <a:srgbClr val="3365A2"/>
                </a:solidFill>
              </a:rPr>
              <a:t>FLOB</a:t>
            </a:r>
            <a:r>
              <a:rPr lang="en-US"/>
              <a:t>	(BrE, 1991)	</a:t>
            </a:r>
          </a:p>
          <a:p>
            <a:r>
              <a:rPr lang="en-US"/>
              <a:t>We replicated their analysis for this case study</a:t>
            </a:r>
          </a:p>
          <a:p>
            <a:pPr lvl="1"/>
            <a:r>
              <a:rPr lang="en-US"/>
              <a:t>VPs + voice were identified automatically by C&amp;C tagger and LT-TTT2 chunker in Pro3Gres pipeline</a:t>
            </a:r>
          </a:p>
          <a:p>
            <a:pPr lvl="1"/>
            <a:r>
              <a:rPr lang="en-US"/>
              <a:t>corpus data courtesy of Zurich Dependency Bank</a:t>
            </a:r>
          </a:p>
          <a:p>
            <a:r>
              <a:rPr lang="en-US"/>
              <a:t>E.g. for AmE in the 1990s (Frown corpus)</a:t>
            </a:r>
          </a:p>
          <a:p>
            <a:pPr lvl="1"/>
            <a:r>
              <a:rPr lang="en-US"/>
              <a:t>10,779 out of 104,078  VPs  = 10.4% passives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3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57200" y="1041400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4"/>
                </a:solidFill>
              </a:rPr>
              <a:t>joint research with Gerold Schneider (U Zürich)</a:t>
            </a:r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1079671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Is corpus frequency meaningful?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30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8892"/>
            <a:ext cx="9143999" cy="532958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1832901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Modelling linguistic variation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Quantitative analysis must account for the variability of relative frequencies between texts (Gries 2006)</a:t>
            </a:r>
          </a:p>
          <a:p>
            <a:pPr lvl="1"/>
            <a:endParaRPr lang="en-US"/>
          </a:p>
          <a:p>
            <a:r>
              <a:rPr lang="en-US"/>
              <a:t>The contrast of interest is one possible factor behind this variation </a:t>
            </a:r>
            <a:r>
              <a:rPr lang="en-US">
                <a:sym typeface="Wingdings"/>
              </a:rPr>
              <a:t> </a:t>
            </a:r>
            <a:r>
              <a:rPr lang="en-US"/>
              <a:t>can be tested for significance</a:t>
            </a:r>
          </a:p>
          <a:p>
            <a:pPr lvl="1"/>
            <a:endParaRPr lang="en-US"/>
          </a:p>
          <a:p>
            <a:r>
              <a:rPr lang="en-US"/>
              <a:t>I propose that (linear) </a:t>
            </a:r>
            <a:r>
              <a:rPr lang="en-US">
                <a:solidFill>
                  <a:srgbClr val="C73127"/>
                </a:solidFill>
              </a:rPr>
              <a:t>statistical models</a:t>
            </a:r>
            <a:r>
              <a:rPr lang="en-US"/>
              <a:t> are the appropriate statistical tool for such an approach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31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35006031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Modelling linguistic variation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532467"/>
          </a:xfrm>
        </p:spPr>
        <p:txBody>
          <a:bodyPr/>
          <a:lstStyle/>
          <a:p>
            <a:r>
              <a:rPr lang="en-US"/>
              <a:t>Linear model predicts relative frequency in each text based on variety, genre, and other factors</a:t>
            </a:r>
          </a:p>
          <a:p>
            <a:pPr lvl="1"/>
            <a:r>
              <a:rPr lang="en-US"/>
              <a:t>goodness-of-fit = </a:t>
            </a:r>
            <a:r>
              <a:rPr lang="en-US">
                <a:solidFill>
                  <a:srgbClr val="3365A2"/>
                </a:solidFill>
              </a:rPr>
              <a:t>R</a:t>
            </a:r>
            <a:r>
              <a:rPr lang="en-US" baseline="30000">
                <a:solidFill>
                  <a:srgbClr val="3365A2"/>
                </a:solidFill>
              </a:rPr>
              <a:t>2</a:t>
            </a:r>
            <a:r>
              <a:rPr lang="en-US"/>
              <a:t> = proportion of explained variance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32</a:t>
            </a:fld>
            <a:endParaRPr lang="en-US"/>
          </a:p>
        </p:txBody>
      </p:sp>
      <p:pic>
        <p:nvPicPr>
          <p:cNvPr id="7" name="Picture 6" descr="LM_formul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484" y="4753392"/>
            <a:ext cx="7777563" cy="382862"/>
          </a:xfrm>
          <a:prstGeom prst="rect">
            <a:avLst/>
          </a:prstGeom>
        </p:spPr>
      </p:pic>
      <p:grpSp>
        <p:nvGrpSpPr>
          <p:cNvPr id="27" name="Group 26"/>
          <p:cNvGrpSpPr/>
          <p:nvPr/>
        </p:nvGrpSpPr>
        <p:grpSpPr>
          <a:xfrm>
            <a:off x="351033" y="5201044"/>
            <a:ext cx="3044153" cy="913526"/>
            <a:chOff x="351033" y="5201044"/>
            <a:chExt cx="3044153" cy="913526"/>
          </a:xfrm>
        </p:grpSpPr>
        <p:sp>
          <p:nvSpPr>
            <p:cNvPr id="8" name="TextBox 7"/>
            <p:cNvSpPr txBox="1"/>
            <p:nvPr/>
          </p:nvSpPr>
          <p:spPr>
            <a:xfrm>
              <a:off x="351033" y="5714460"/>
              <a:ext cx="30441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>
                  <a:solidFill>
                    <a:schemeClr val="tx2"/>
                  </a:solidFill>
                </a:rPr>
                <a:t>relative frequency in text </a:t>
              </a:r>
              <a:r>
                <a:rPr lang="en-US" sz="2000" i="1">
                  <a:solidFill>
                    <a:schemeClr val="tx2"/>
                  </a:solidFill>
                </a:rPr>
                <a:t>i</a:t>
              </a: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V="1">
              <a:off x="598601" y="5201044"/>
              <a:ext cx="217798" cy="59700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>
            <a:off x="670578" y="3799272"/>
            <a:ext cx="1803591" cy="899956"/>
            <a:chOff x="670578" y="3799272"/>
            <a:chExt cx="1803591" cy="899956"/>
          </a:xfrm>
        </p:grpSpPr>
        <p:sp>
          <p:nvSpPr>
            <p:cNvPr id="12" name="TextBox 11"/>
            <p:cNvSpPr txBox="1"/>
            <p:nvPr/>
          </p:nvSpPr>
          <p:spPr>
            <a:xfrm>
              <a:off x="670578" y="3799272"/>
              <a:ext cx="180359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>
                  <a:solidFill>
                    <a:schemeClr val="tx2"/>
                  </a:solidFill>
                </a:rPr>
                <a:t>grand mean</a:t>
              </a:r>
              <a:endParaRPr lang="en-US" sz="2000" i="1">
                <a:solidFill>
                  <a:schemeClr val="tx2"/>
                </a:solidFill>
              </a:endParaRPr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>
              <a:off x="1533497" y="4173466"/>
              <a:ext cx="119306" cy="52576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2877985" y="3751617"/>
            <a:ext cx="3031194" cy="947611"/>
            <a:chOff x="2877985" y="3751617"/>
            <a:chExt cx="3031194" cy="947611"/>
          </a:xfrm>
        </p:grpSpPr>
        <p:sp>
          <p:nvSpPr>
            <p:cNvPr id="19" name="TextBox 18"/>
            <p:cNvSpPr txBox="1"/>
            <p:nvPr/>
          </p:nvSpPr>
          <p:spPr>
            <a:xfrm>
              <a:off x="2877985" y="3751617"/>
              <a:ext cx="303119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>
                  <a:solidFill>
                    <a:schemeClr val="tx2"/>
                  </a:solidFill>
                </a:rPr>
                <a:t>effect of genre differences</a:t>
              </a:r>
              <a:endParaRPr lang="en-US" sz="2000" i="1">
                <a:solidFill>
                  <a:schemeClr val="tx2"/>
                </a:solidFill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 flipH="1">
              <a:off x="3395186" y="4151727"/>
              <a:ext cx="479473" cy="54750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5170532" y="5136254"/>
            <a:ext cx="3973468" cy="1369678"/>
            <a:chOff x="5170532" y="5136254"/>
            <a:chExt cx="3973468" cy="1369678"/>
          </a:xfrm>
        </p:grpSpPr>
        <p:sp>
          <p:nvSpPr>
            <p:cNvPr id="23" name="TextBox 22"/>
            <p:cNvSpPr txBox="1"/>
            <p:nvPr/>
          </p:nvSpPr>
          <p:spPr>
            <a:xfrm>
              <a:off x="5170532" y="5798046"/>
              <a:ext cx="397346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>
                  <a:solidFill>
                    <a:schemeClr val="tx2"/>
                  </a:solidFill>
                </a:rPr>
                <a:t>unexplained residuals</a:t>
              </a:r>
              <a:br>
                <a:rPr lang="en-US" sz="2000">
                  <a:solidFill>
                    <a:schemeClr val="tx2"/>
                  </a:solidFill>
                </a:rPr>
              </a:br>
              <a:r>
                <a:rPr lang="en-US" sz="2000">
                  <a:solidFill>
                    <a:schemeClr val="tx2"/>
                  </a:solidFill>
                </a:rPr>
                <a:t>(binomial sampling + other factors)</a:t>
              </a:r>
              <a:endParaRPr lang="en-US" sz="2000" i="1">
                <a:solidFill>
                  <a:schemeClr val="tx2"/>
                </a:solidFill>
              </a:endParaRPr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 flipV="1">
              <a:off x="7878904" y="5136254"/>
              <a:ext cx="385656" cy="73370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1" name="Picture 30" descr="LM_R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900" y="3008155"/>
            <a:ext cx="2899039" cy="755557"/>
          </a:xfrm>
          <a:prstGeom prst="rect">
            <a:avLst/>
          </a:prstGeom>
        </p:spPr>
      </p:pic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4717048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LM analysis: Case study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33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278892"/>
            <a:ext cx="9143997" cy="5329584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3382847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LM analysis: Case study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34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278892"/>
            <a:ext cx="9143997" cy="5329583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3632283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LM analysis: Case study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35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278892"/>
            <a:ext cx="9143996" cy="5329583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2332991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LM analysis: Case study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36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278892"/>
            <a:ext cx="9143996" cy="5329582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31994790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Analysis of variance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199" y="1600200"/>
            <a:ext cx="8536155" cy="4525963"/>
          </a:xfrm>
        </p:spPr>
        <p:txBody>
          <a:bodyPr/>
          <a:lstStyle/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              Df Sum Sq    Expl. Var F value Pr(&gt;F)    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genre         14  44951       46.72% 61.6131 &lt;2e-16 ***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solidFill>
                  <a:schemeClr val="accent2"/>
                </a:solidFill>
                <a:latin typeface="Consolas"/>
                <a:cs typeface="Consolas"/>
              </a:rPr>
              <a:t>region         1    140        0.14%  2.6923 0.1012</a:t>
            </a:r>
            <a:r>
              <a:rPr lang="en-US" sz="1900">
                <a:latin typeface="Consolas"/>
                <a:cs typeface="Consolas"/>
              </a:rPr>
              <a:t>    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solidFill>
                  <a:schemeClr val="tx2"/>
                </a:solidFill>
                <a:latin typeface="Consolas"/>
                <a:cs typeface="Consolas"/>
              </a:rPr>
              <a:t>genre:region  14    565        0.58%  0.7743 0.6980</a:t>
            </a:r>
            <a:r>
              <a:rPr lang="en-US" sz="1900">
                <a:latin typeface="Consolas"/>
                <a:cs typeface="Consolas"/>
              </a:rPr>
              <a:t>    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solidFill>
                  <a:schemeClr val="accent2"/>
                </a:solidFill>
                <a:latin typeface="Consolas"/>
                <a:cs typeface="Consolas"/>
              </a:rPr>
              <a:t>Residuals    970  50548       52.54%</a:t>
            </a:r>
            <a:r>
              <a:rPr lang="en-US" sz="1900">
                <a:latin typeface="Consolas"/>
                <a:cs typeface="Consolas"/>
              </a:rPr>
              <a:t> </a:t>
            </a:r>
          </a:p>
          <a:p>
            <a:pPr marL="0" indent="0">
              <a:lnSpc>
                <a:spcPct val="80000"/>
              </a:lnSpc>
              <a:buNone/>
            </a:pPr>
            <a:endParaRPr lang="en-US"/>
          </a:p>
          <a:p>
            <a:pPr>
              <a:lnSpc>
                <a:spcPct val="80000"/>
              </a:lnSpc>
            </a:pPr>
            <a:endParaRPr lang="en-US"/>
          </a:p>
          <a:p>
            <a:pPr>
              <a:lnSpc>
                <a:spcPct val="80000"/>
              </a:lnSpc>
            </a:pPr>
            <a:r>
              <a:rPr lang="en-US"/>
              <a:t>AmE / BrE has no significant effect</a:t>
            </a:r>
          </a:p>
          <a:p>
            <a:pPr lvl="1">
              <a:lnSpc>
                <a:spcPct val="80000"/>
              </a:lnSpc>
            </a:pPr>
            <a:r>
              <a:rPr lang="en-US"/>
              <a:t>also no evidence for genre-specific differences</a:t>
            </a:r>
          </a:p>
          <a:p>
            <a:pPr lvl="1">
              <a:lnSpc>
                <a:spcPct val="80000"/>
              </a:lnSpc>
            </a:pPr>
            <a:endParaRPr lang="en-US"/>
          </a:p>
          <a:p>
            <a:pPr>
              <a:lnSpc>
                <a:spcPct val="80000"/>
              </a:lnSpc>
            </a:pPr>
            <a:r>
              <a:rPr lang="en-US"/>
              <a:t>But does this model really explain variation?</a:t>
            </a:r>
          </a:p>
          <a:p>
            <a:pPr lvl="1">
              <a:lnSpc>
                <a:spcPct val="80000"/>
              </a:lnSpc>
            </a:pPr>
            <a:r>
              <a:rPr lang="en-US"/>
              <a:t>52.5% residual variance!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37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704905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Is the linear model good enough?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Lower bound:  binomial sampling variation</a:t>
            </a:r>
          </a:p>
          <a:p>
            <a:pPr lvl="1"/>
            <a:r>
              <a:rPr lang="en-US"/>
              <a:t>cannot be avoided when sampling entire texts</a:t>
            </a:r>
          </a:p>
          <a:p>
            <a:pPr lvl="1"/>
            <a:r>
              <a:rPr lang="en-US"/>
              <a:t>same e.g. when recording 10 minutes of speech</a:t>
            </a:r>
          </a:p>
          <a:p>
            <a:pPr lvl="1"/>
            <a:endParaRPr lang="en-US"/>
          </a:p>
          <a:p>
            <a:r>
              <a:rPr lang="en-US"/>
              <a:t>Simulation experiment: binomial variation accounts for ca. 6500 variance units </a:t>
            </a:r>
            <a:r>
              <a:rPr lang="en-US">
                <a:sym typeface="Wingdings"/>
              </a:rPr>
              <a:t> partial</a:t>
            </a:r>
            <a:r>
              <a:rPr lang="en-US"/>
              <a:t> </a:t>
            </a:r>
            <a:r>
              <a:rPr lang="en-US">
                <a:solidFill>
                  <a:schemeClr val="accent1"/>
                </a:solidFill>
              </a:rPr>
              <a:t>R</a:t>
            </a:r>
            <a:r>
              <a:rPr lang="en-US" baseline="30000">
                <a:solidFill>
                  <a:schemeClr val="accent1"/>
                </a:solidFill>
              </a:rPr>
              <a:t>2</a:t>
            </a:r>
            <a:r>
              <a:rPr lang="en-US">
                <a:solidFill>
                  <a:schemeClr val="accent1"/>
                </a:solidFill>
              </a:rPr>
              <a:t> = 6.5%</a:t>
            </a:r>
            <a:endParaRPr lang="en-US"/>
          </a:p>
          <a:p>
            <a:endParaRPr lang="en-US"/>
          </a:p>
          <a:p>
            <a:r>
              <a:rPr lang="en-US"/>
              <a:t>Need more explanatory factors = metadata</a:t>
            </a:r>
          </a:p>
          <a:p>
            <a:pPr lvl="1"/>
            <a:r>
              <a:rPr lang="en-US"/>
              <a:t>not available for Brown family (and many other corpora)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38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3020427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Latent register dimensions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/>
              <a:t>Biber (1993) identifies </a:t>
            </a:r>
            <a:r>
              <a:rPr lang="en-US">
                <a:solidFill>
                  <a:srgbClr val="C73127"/>
                </a:solidFill>
              </a:rPr>
              <a:t>latent register</a:t>
            </a:r>
            <a:r>
              <a:rPr lang="en-US"/>
              <a:t> dim's from correlations btw. linguistic features</a:t>
            </a:r>
          </a:p>
          <a:p>
            <a:r>
              <a:rPr lang="en-US"/>
              <a:t>Factor analysis / PCA</a:t>
            </a:r>
          </a:p>
          <a:p>
            <a:r>
              <a:rPr lang="en-US"/>
              <a:t>Use register dimensions as predictive factors in linear model analysis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" b="1248"/>
          <a:stretch>
            <a:fillRect/>
          </a:stretch>
        </p:blipFill>
        <p:spPr/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39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8952" y="3081264"/>
            <a:ext cx="1959160" cy="3135605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2091249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Case study 1:  Passive voice in English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/>
              <a:t>Leech et al. (2009, 164) state that “</a:t>
            </a:r>
            <a:r>
              <a:rPr lang="en-US" sz="2600">
                <a:solidFill>
                  <a:srgbClr val="3365A2"/>
                </a:solidFill>
              </a:rPr>
              <a:t>the data in the Brown family of corpora support the hypothesis of an</a:t>
            </a:r>
            <a:br>
              <a:rPr lang="en-US" sz="2600">
                <a:solidFill>
                  <a:srgbClr val="3365A2"/>
                </a:solidFill>
              </a:rPr>
            </a:br>
            <a:r>
              <a:rPr lang="en-US" sz="2600">
                <a:solidFill>
                  <a:srgbClr val="3365A2"/>
                </a:solidFill>
              </a:rPr>
              <a:t>ongoing decline in passive constructions in written English ...  AmE ... is leading this change that, most</a:t>
            </a:r>
            <a:br>
              <a:rPr lang="en-US" sz="2600">
                <a:solidFill>
                  <a:srgbClr val="3365A2"/>
                </a:solidFill>
              </a:rPr>
            </a:br>
            <a:r>
              <a:rPr lang="en-US" sz="2600">
                <a:solidFill>
                  <a:srgbClr val="3365A2"/>
                </a:solidFill>
              </a:rPr>
              <a:t>likely, has to be attributed</a:t>
            </a:r>
            <a:br>
              <a:rPr lang="en-US" sz="2600">
                <a:solidFill>
                  <a:srgbClr val="3365A2"/>
                </a:solidFill>
              </a:rPr>
            </a:br>
            <a:r>
              <a:rPr lang="en-US" sz="2600">
                <a:solidFill>
                  <a:srgbClr val="3365A2"/>
                </a:solidFill>
              </a:rPr>
              <a:t>to the sustained attack on the passive in usage guides.</a:t>
            </a:r>
            <a:r>
              <a:rPr lang="en-US" sz="2600"/>
              <a:t>”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4</a:t>
            </a:fld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4201519" y="2421170"/>
            <a:ext cx="4942481" cy="2951174"/>
            <a:chOff x="4201519" y="2421170"/>
            <a:chExt cx="4942481" cy="2951174"/>
          </a:xfrm>
        </p:grpSpPr>
        <p:sp>
          <p:nvSpPr>
            <p:cNvPr id="9" name="TextBox 8"/>
            <p:cNvSpPr txBox="1"/>
            <p:nvPr/>
          </p:nvSpPr>
          <p:spPr>
            <a:xfrm>
              <a:off x="4201519" y="2421170"/>
              <a:ext cx="209094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1068388" algn="l"/>
                </a:tabLst>
              </a:pPr>
              <a:r>
                <a:rPr lang="en-US" sz="2400"/>
                <a:t>Brown:	12.6%</a:t>
              </a:r>
              <a:br>
                <a:rPr lang="en-US" sz="2400"/>
              </a:br>
              <a:r>
                <a:rPr lang="en-US">
                  <a:solidFill>
                    <a:schemeClr val="accent4"/>
                  </a:solidFill>
                </a:rPr>
                <a:t>12,623 / 100,102 VP 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053058" y="2421170"/>
              <a:ext cx="209094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1068388" algn="l"/>
                </a:tabLst>
              </a:pPr>
              <a:r>
                <a:rPr lang="en-US" sz="2400"/>
                <a:t>LOB:	13.3%</a:t>
              </a:r>
              <a:br>
                <a:rPr lang="en-US" sz="2400"/>
              </a:br>
              <a:r>
                <a:rPr lang="en-US">
                  <a:solidFill>
                    <a:schemeClr val="accent4"/>
                  </a:solidFill>
                </a:rPr>
                <a:t>13,713 / 103,385 VP 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201519" y="4633680"/>
              <a:ext cx="209094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1068388" algn="l"/>
                </a:tabLst>
              </a:pPr>
              <a:r>
                <a:rPr lang="en-US" sz="2400"/>
                <a:t>Frown:	10.4%</a:t>
              </a:r>
              <a:br>
                <a:rPr lang="en-US" sz="2400"/>
              </a:br>
              <a:r>
                <a:rPr lang="en-US">
                  <a:solidFill>
                    <a:schemeClr val="accent4"/>
                  </a:solidFill>
                </a:rPr>
                <a:t>10,779 / 104,078 VP 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053058" y="4620494"/>
              <a:ext cx="2090942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1068388" algn="l"/>
                </a:tabLst>
              </a:pPr>
              <a:r>
                <a:rPr lang="en-US" sz="2400"/>
                <a:t>FLOB:	12.3%</a:t>
              </a:r>
              <a:br>
                <a:rPr lang="en-US" sz="2400"/>
              </a:br>
              <a:r>
                <a:rPr lang="en-US">
                  <a:solidFill>
                    <a:schemeClr val="accent4"/>
                  </a:solidFill>
                </a:rPr>
                <a:t>12,597 / 102,473 VP </a:t>
              </a:r>
            </a:p>
          </p:txBody>
        </p:sp>
        <p:cxnSp>
          <p:nvCxnSpPr>
            <p:cNvPr id="14" name="Straight Arrow Connector 13"/>
            <p:cNvCxnSpPr>
              <a:stCxn id="10" idx="1"/>
              <a:endCxn id="9" idx="3"/>
            </p:cNvCxnSpPr>
            <p:nvPr/>
          </p:nvCxnSpPr>
          <p:spPr>
            <a:xfrm flipH="1">
              <a:off x="6292461" y="2790502"/>
              <a:ext cx="760597" cy="0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10" idx="2"/>
              <a:endCxn id="12" idx="0"/>
            </p:cNvCxnSpPr>
            <p:nvPr/>
          </p:nvCxnSpPr>
          <p:spPr>
            <a:xfrm>
              <a:off x="8098529" y="3159834"/>
              <a:ext cx="0" cy="1460660"/>
            </a:xfrm>
            <a:prstGeom prst="straightConnector1">
              <a:avLst/>
            </a:prstGeom>
            <a:ln w="57150" cmpd="sng"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9" idx="2"/>
              <a:endCxn id="11" idx="0"/>
            </p:cNvCxnSpPr>
            <p:nvPr/>
          </p:nvCxnSpPr>
          <p:spPr>
            <a:xfrm>
              <a:off x="5246990" y="3159834"/>
              <a:ext cx="0" cy="1473846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2" idx="1"/>
              <a:endCxn id="11" idx="3"/>
            </p:cNvCxnSpPr>
            <p:nvPr/>
          </p:nvCxnSpPr>
          <p:spPr>
            <a:xfrm flipH="1">
              <a:off x="6292461" y="4989826"/>
              <a:ext cx="760597" cy="13186"/>
            </a:xfrm>
            <a:prstGeom prst="straightConnector1">
              <a:avLst/>
            </a:prstGeom>
            <a:ln w="76200" cmpd="sng"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6" name="TextBox 15"/>
          <p:cNvSpPr txBox="1"/>
          <p:nvPr/>
        </p:nvSpPr>
        <p:spPr>
          <a:xfrm>
            <a:off x="457200" y="1041400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4"/>
                </a:solidFill>
              </a:rPr>
              <a:t>joint research with Gerold Schneider (U Zürich)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2371454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rownfam_latent_registers_genre_cropp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484" y="1201218"/>
            <a:ext cx="5528516" cy="55202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Latent register dimensions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158284" cy="4525963"/>
          </a:xfrm>
        </p:spPr>
        <p:txBody>
          <a:bodyPr>
            <a:normAutofit/>
          </a:bodyPr>
          <a:lstStyle/>
          <a:p>
            <a:r>
              <a:rPr lang="en-US" sz="2400"/>
              <a:t>Simplified approach: latent registers based on POS frequency profiles (C7 tags)</a:t>
            </a:r>
          </a:p>
          <a:p>
            <a:r>
              <a:rPr lang="en-US" sz="2400"/>
              <a:t>Exclude all verb tags to avoid circularity</a:t>
            </a:r>
          </a:p>
          <a:p>
            <a:r>
              <a:rPr lang="en-US" sz="2400"/>
              <a:t>PCA on standardised frequency counts</a:t>
            </a:r>
          </a:p>
          <a:p>
            <a:r>
              <a:rPr lang="en-US" sz="2400"/>
              <a:t>First 10 latent dim's considered as factors in LM model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40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2491494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677" y="1201218"/>
            <a:ext cx="5516129" cy="55202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Latent register dimensions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158284" cy="4525963"/>
          </a:xfrm>
        </p:spPr>
        <p:txBody>
          <a:bodyPr>
            <a:normAutofit/>
          </a:bodyPr>
          <a:lstStyle/>
          <a:p>
            <a:r>
              <a:rPr lang="en-US" sz="2400"/>
              <a:t>Simplified approach: latent registers based on POS frequency profiles (C7 tags)</a:t>
            </a:r>
          </a:p>
          <a:p>
            <a:r>
              <a:rPr lang="en-US" sz="2400"/>
              <a:t>Exclude all verb tags to avoid circularity</a:t>
            </a:r>
          </a:p>
          <a:p>
            <a:r>
              <a:rPr lang="en-US" sz="2400"/>
              <a:t>PCA on standardised frequency counts</a:t>
            </a:r>
          </a:p>
          <a:p>
            <a:r>
              <a:rPr lang="en-US" sz="2400"/>
              <a:t>First 10 latent dim's considered as factors in LM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41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3616762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677" y="1203282"/>
            <a:ext cx="5516129" cy="55161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Latent topic dimensions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158284" cy="5121275"/>
          </a:xfrm>
        </p:spPr>
        <p:txBody>
          <a:bodyPr>
            <a:normAutofit/>
          </a:bodyPr>
          <a:lstStyle/>
          <a:p>
            <a:r>
              <a:rPr lang="en-US" sz="2400"/>
              <a:t>Distributional semantic models infer meaning of words and texts from distribution of lexical words</a:t>
            </a:r>
          </a:p>
          <a:p>
            <a:r>
              <a:rPr lang="en-US" sz="2400">
                <a:solidFill>
                  <a:srgbClr val="C73127"/>
                </a:solidFill>
              </a:rPr>
              <a:t>Latent Semantic Indexing</a:t>
            </a:r>
            <a:r>
              <a:rPr lang="en-US" sz="2400"/>
              <a:t> = SVD of term-document matrix (Deerwester et al. 1990)</a:t>
            </a:r>
          </a:p>
          <a:p>
            <a:r>
              <a:rPr lang="en-US" sz="2400"/>
              <a:t>First 10 topic dim's as LM factors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42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3650460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677" y="1205344"/>
            <a:ext cx="5516129" cy="55120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Latent topic dimensions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158284" cy="5121275"/>
          </a:xfrm>
        </p:spPr>
        <p:txBody>
          <a:bodyPr>
            <a:normAutofit/>
          </a:bodyPr>
          <a:lstStyle/>
          <a:p>
            <a:r>
              <a:rPr lang="en-US" sz="2400"/>
              <a:t>Distributional semantic models infer meaning of words and texts from distribution of lexical words</a:t>
            </a:r>
          </a:p>
          <a:p>
            <a:r>
              <a:rPr lang="en-US" sz="2400"/>
              <a:t>Latent Semantic Indexing = SVD of term-document matrix (Deerwester et al. 1990)</a:t>
            </a:r>
          </a:p>
          <a:p>
            <a:r>
              <a:rPr lang="en-US" sz="2400"/>
              <a:t>First 10 topic dim's as LM factors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43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7340409" y="274638"/>
            <a:ext cx="1803591" cy="1143000"/>
            <a:chOff x="670578" y="3768522"/>
            <a:chExt cx="1803591" cy="1143000"/>
          </a:xfrm>
        </p:grpSpPr>
        <p:sp>
          <p:nvSpPr>
            <p:cNvPr id="11" name="TextBox 10"/>
            <p:cNvSpPr txBox="1"/>
            <p:nvPr/>
          </p:nvSpPr>
          <p:spPr>
            <a:xfrm>
              <a:off x="670578" y="3768522"/>
              <a:ext cx="180359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>
                  <a:solidFill>
                    <a:schemeClr val="tx2"/>
                  </a:solidFill>
                </a:rPr>
                <a:t>must exclude</a:t>
              </a:r>
              <a:br>
                <a:rPr lang="en-US" sz="2000">
                  <a:solidFill>
                    <a:schemeClr val="tx2"/>
                  </a:solidFill>
                </a:rPr>
              </a:br>
              <a:r>
                <a:rPr lang="en-US" sz="2000">
                  <a:solidFill>
                    <a:schemeClr val="tx2"/>
                  </a:solidFill>
                </a:rPr>
                <a:t>topic dim #6</a:t>
              </a:r>
              <a:endParaRPr lang="en-US" sz="2000" i="1">
                <a:solidFill>
                  <a:schemeClr val="tx2"/>
                </a:solidFill>
              </a:endParaRPr>
            </a:p>
          </p:txBody>
        </p:sp>
        <p:cxnSp>
          <p:nvCxnSpPr>
            <p:cNvPr id="12" name="Straight Arrow Connector 11"/>
            <p:cNvCxnSpPr>
              <a:stCxn id="11" idx="2"/>
            </p:cNvCxnSpPr>
            <p:nvPr/>
          </p:nvCxnSpPr>
          <p:spPr>
            <a:xfrm>
              <a:off x="1572374" y="4476408"/>
              <a:ext cx="0" cy="43511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1438250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LM analysis: Case study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44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278892"/>
            <a:ext cx="9143996" cy="5329583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1567624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LM analysis: Case study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45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278892"/>
            <a:ext cx="9143996" cy="5329582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1548138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LM analysis: Case study 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46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278892"/>
            <a:ext cx="9143994" cy="5329582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317303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Interpretation: Case study 1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199" y="1417638"/>
            <a:ext cx="8536155" cy="4708525"/>
          </a:xfrm>
        </p:spPr>
        <p:txBody>
          <a:bodyPr/>
          <a:lstStyle/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           Df Sum Sq    Expl. Var  F value    Pr(&gt;F)    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genre      14  44951       46.72% 125.2242 &lt; 2.2e-16 ***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reg1        1  15425       16.03% 601.6077 &lt; 2.2e-16 ***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reg3        1   4262        4.43% 166.2120 &lt; 2.2e-16 ***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reg5        1    171        0.17%   6.6538   0.01004 *  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reg6        1   1076        1.11%  41.9841 1.459e-10 ***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top2        1    118        0.12%   4.5965   0.03228 *  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top4        1   1129        1.17%  44.0381 5.337e-11 ***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top5        1    742        0.77%  28.9237 9.428e-08 ***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top8        1   1191        1.24%  46.4364 1.656e-11 ***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top9        1    754        0.78%  29.4211 7.348e-08 ***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top10       1      3        0.00%   0.1349   0.71352    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solidFill>
                  <a:srgbClr val="C73127"/>
                </a:solidFill>
                <a:latin typeface="Consolas"/>
                <a:cs typeface="Consolas"/>
              </a:rPr>
              <a:t>region      1   1409        1.47%  54.9514 2.680e-13 ***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solidFill>
                  <a:schemeClr val="tx2"/>
                </a:solidFill>
                <a:latin typeface="Consolas"/>
                <a:cs typeface="Consolas"/>
              </a:rPr>
              <a:t>Residuals 974  24973       25.96% </a:t>
            </a:r>
            <a:endParaRPr lang="en-US"/>
          </a:p>
          <a:p>
            <a:pPr>
              <a:lnSpc>
                <a:spcPct val="80000"/>
              </a:lnSpc>
            </a:pPr>
            <a:r>
              <a:rPr lang="en-US"/>
              <a:t>AmE / BrE is highly significant now!</a:t>
            </a:r>
          </a:p>
          <a:p>
            <a:pPr>
              <a:lnSpc>
                <a:spcPct val="80000"/>
              </a:lnSpc>
            </a:pPr>
            <a:r>
              <a:rPr lang="en-US"/>
              <a:t>Visual interpretation with partial effects plots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47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1840195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Interpretation: Case study 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48</a:t>
            </a:fld>
            <a:endParaRPr lang="en-US"/>
          </a:p>
        </p:txBody>
      </p:sp>
      <p:pic>
        <p:nvPicPr>
          <p:cNvPr id="2" name="Picture 1" descr="pass_1960_lmeff_genre_reg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1890"/>
            <a:ext cx="9144000" cy="5329585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6019800" y="2352747"/>
            <a:ext cx="1803591" cy="1591694"/>
            <a:chOff x="670578" y="3319828"/>
            <a:chExt cx="1803591" cy="1591694"/>
          </a:xfrm>
        </p:grpSpPr>
        <p:sp>
          <p:nvSpPr>
            <p:cNvPr id="9" name="TextBox 8"/>
            <p:cNvSpPr txBox="1"/>
            <p:nvPr/>
          </p:nvSpPr>
          <p:spPr>
            <a:xfrm>
              <a:off x="670578" y="3319828"/>
              <a:ext cx="180359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>
                  <a:solidFill>
                    <a:schemeClr val="accent2"/>
                  </a:solidFill>
                </a:rPr>
                <a:t>difference:</a:t>
              </a:r>
            </a:p>
            <a:p>
              <a:pPr algn="ctr"/>
              <a:r>
                <a:rPr lang="en-US" sz="2000">
                  <a:solidFill>
                    <a:schemeClr val="accent2"/>
                  </a:solidFill>
                </a:rPr>
                <a:t>2.07% … 3.56%</a:t>
              </a:r>
            </a:p>
          </p:txBody>
        </p:sp>
        <p:cxnSp>
          <p:nvCxnSpPr>
            <p:cNvPr id="10" name="Straight Arrow Connector 9"/>
            <p:cNvCxnSpPr>
              <a:stCxn id="9" idx="2"/>
            </p:cNvCxnSpPr>
            <p:nvPr/>
          </p:nvCxnSpPr>
          <p:spPr>
            <a:xfrm>
              <a:off x="1572374" y="4027714"/>
              <a:ext cx="0" cy="883808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1910863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Interpretation: Case study 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49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1890"/>
            <a:ext cx="9143999" cy="5329585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38489771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Case study 1:  Passive voice in English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57199" y="1533466"/>
            <a:ext cx="4204827" cy="4592697"/>
          </a:xfrm>
        </p:spPr>
        <p:txBody>
          <a:bodyPr/>
          <a:lstStyle/>
          <a:p>
            <a:r>
              <a:rPr lang="en-US"/>
              <a:t>Confirm significance with </a:t>
            </a:r>
            <a:r>
              <a:rPr lang="en-US">
                <a:solidFill>
                  <a:schemeClr val="tx2"/>
                </a:solidFill>
              </a:rPr>
              <a:t>chi-squared test</a:t>
            </a:r>
          </a:p>
          <a:p>
            <a:r>
              <a:rPr lang="en-US"/>
              <a:t>Brown vs. LOB:</a:t>
            </a:r>
          </a:p>
          <a:p>
            <a:pPr lvl="1"/>
            <a:r>
              <a:rPr lang="en-US"/>
              <a:t>X</a:t>
            </a:r>
            <a:r>
              <a:rPr lang="en-US" baseline="30000"/>
              <a:t>2</a:t>
            </a:r>
            <a:r>
              <a:rPr lang="en-US"/>
              <a:t> = 19.24, df = 1</a:t>
            </a:r>
          </a:p>
          <a:p>
            <a:pPr lvl="1"/>
            <a:r>
              <a:rPr lang="en-US"/>
              <a:t>p = .000012 &lt; .001</a:t>
            </a:r>
            <a:r>
              <a:rPr lang="en-US">
                <a:solidFill>
                  <a:schemeClr val="accent2"/>
                </a:solidFill>
              </a:rPr>
              <a:t>***</a:t>
            </a:r>
          </a:p>
          <a:p>
            <a:pPr lvl="1"/>
            <a:r>
              <a:rPr lang="en-US"/>
              <a:t>effect size: 0.36% … 0.95%</a:t>
            </a:r>
          </a:p>
          <a:p>
            <a:r>
              <a:rPr lang="en-US"/>
              <a:t>Brown vs. Frown:</a:t>
            </a:r>
          </a:p>
          <a:p>
            <a:pPr lvl="1"/>
            <a:r>
              <a:rPr lang="en-US"/>
              <a:t>X</a:t>
            </a:r>
            <a:r>
              <a:rPr lang="en-US" baseline="30000"/>
              <a:t>2</a:t>
            </a:r>
            <a:r>
              <a:rPr lang="en-US"/>
              <a:t> = 255.12, df = 1</a:t>
            </a:r>
          </a:p>
          <a:p>
            <a:pPr lvl="1"/>
            <a:r>
              <a:rPr lang="en-US"/>
              <a:t>p &lt; 10</a:t>
            </a:r>
            <a:r>
              <a:rPr lang="en-US" baseline="30000"/>
              <a:t>–16 </a:t>
            </a:r>
            <a:r>
              <a:rPr lang="en-US">
                <a:solidFill>
                  <a:srgbClr val="C73127"/>
                </a:solidFill>
              </a:rPr>
              <a:t>***</a:t>
            </a:r>
          </a:p>
          <a:p>
            <a:pPr lvl="1"/>
            <a:r>
              <a:rPr lang="en-US"/>
              <a:t>effect size: 1.98% … 2.53%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01519" y="2421170"/>
            <a:ext cx="209094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1068388" algn="l"/>
              </a:tabLst>
            </a:pPr>
            <a:r>
              <a:rPr lang="en-US" sz="2400"/>
              <a:t>Brown:	12.6%</a:t>
            </a:r>
            <a:br>
              <a:rPr lang="en-US" sz="2400"/>
            </a:br>
            <a:r>
              <a:rPr lang="en-US">
                <a:solidFill>
                  <a:schemeClr val="accent4"/>
                </a:solidFill>
              </a:rPr>
              <a:t>12,623 / 100,102 VP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53058" y="2421170"/>
            <a:ext cx="209094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1068388" algn="l"/>
              </a:tabLst>
            </a:pPr>
            <a:r>
              <a:rPr lang="en-US" sz="2400"/>
              <a:t>LOB:	13.3%</a:t>
            </a:r>
            <a:br>
              <a:rPr lang="en-US" sz="2400"/>
            </a:br>
            <a:r>
              <a:rPr lang="en-US">
                <a:solidFill>
                  <a:schemeClr val="accent4"/>
                </a:solidFill>
              </a:rPr>
              <a:t>13,713 / 103,385 VP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201519" y="4633680"/>
            <a:ext cx="209094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1068388" algn="l"/>
              </a:tabLst>
            </a:pPr>
            <a:r>
              <a:rPr lang="en-US" sz="2400"/>
              <a:t>Frown:	10.4%</a:t>
            </a:r>
            <a:br>
              <a:rPr lang="en-US" sz="2400"/>
            </a:br>
            <a:r>
              <a:rPr lang="en-US">
                <a:solidFill>
                  <a:schemeClr val="accent4"/>
                </a:solidFill>
              </a:rPr>
              <a:t>10,779 / 104,078 VP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53058" y="4620494"/>
            <a:ext cx="209094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1068388" algn="l"/>
              </a:tabLst>
            </a:pPr>
            <a:r>
              <a:rPr lang="en-US" sz="2400"/>
              <a:t>FLOB:	12.3%</a:t>
            </a:r>
            <a:br>
              <a:rPr lang="en-US" sz="2400"/>
            </a:br>
            <a:r>
              <a:rPr lang="en-US">
                <a:solidFill>
                  <a:schemeClr val="accent4"/>
                </a:solidFill>
              </a:rPr>
              <a:t>12,597 / 102,473 VP </a:t>
            </a:r>
          </a:p>
        </p:txBody>
      </p:sp>
      <p:cxnSp>
        <p:nvCxnSpPr>
          <p:cNvPr id="14" name="Straight Arrow Connector 13"/>
          <p:cNvCxnSpPr>
            <a:stCxn id="10" idx="1"/>
            <a:endCxn id="9" idx="3"/>
          </p:cNvCxnSpPr>
          <p:nvPr/>
        </p:nvCxnSpPr>
        <p:spPr>
          <a:xfrm flipH="1">
            <a:off x="6292461" y="2790502"/>
            <a:ext cx="760597" cy="0"/>
          </a:xfrm>
          <a:prstGeom prst="straightConnector1">
            <a:avLst/>
          </a:prstGeom>
          <a:ln w="28575" cmpd="sng"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0" idx="2"/>
            <a:endCxn id="12" idx="0"/>
          </p:cNvCxnSpPr>
          <p:nvPr/>
        </p:nvCxnSpPr>
        <p:spPr>
          <a:xfrm>
            <a:off x="8098529" y="3159834"/>
            <a:ext cx="0" cy="1460660"/>
          </a:xfrm>
          <a:prstGeom prst="straightConnector1">
            <a:avLst/>
          </a:prstGeom>
          <a:ln w="57150" cmpd="sng"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9" idx="2"/>
            <a:endCxn id="11" idx="0"/>
          </p:cNvCxnSpPr>
          <p:nvPr/>
        </p:nvCxnSpPr>
        <p:spPr>
          <a:xfrm>
            <a:off x="5246990" y="3159834"/>
            <a:ext cx="0" cy="1473846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2" idx="1"/>
            <a:endCxn id="11" idx="3"/>
          </p:cNvCxnSpPr>
          <p:nvPr/>
        </p:nvCxnSpPr>
        <p:spPr>
          <a:xfrm flipH="1">
            <a:off x="6292461" y="4989826"/>
            <a:ext cx="760597" cy="13186"/>
          </a:xfrm>
          <a:prstGeom prst="straightConnector1">
            <a:avLst/>
          </a:prstGeom>
          <a:ln w="76200" cmpd="sng"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5924908" y="1982816"/>
            <a:ext cx="2078729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Gill Sans"/>
                <a:cs typeface="Gill Sans"/>
              </a:rPr>
              <a:t>δ&gt; 0.36%</a:t>
            </a:r>
            <a:r>
              <a:rPr lang="en-US" sz="2400">
                <a:solidFill>
                  <a:schemeClr val="accent2"/>
                </a:solidFill>
                <a:latin typeface="Gill Sans"/>
                <a:cs typeface="Gill Sans"/>
              </a:rPr>
              <a:t>***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253096" y="3159834"/>
            <a:ext cx="2078729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Gill Sans"/>
                <a:cs typeface="Gill Sans"/>
              </a:rPr>
              <a:t>δ&gt; 1.98%</a:t>
            </a:r>
            <a:r>
              <a:rPr lang="en-US" sz="2400">
                <a:solidFill>
                  <a:schemeClr val="accent2"/>
                </a:solidFill>
                <a:latin typeface="Gill Sans"/>
                <a:cs typeface="Gill Sans"/>
              </a:rPr>
              <a:t>***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986957" y="3916327"/>
            <a:ext cx="2078729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2400">
                <a:solidFill>
                  <a:schemeClr val="tx2"/>
                </a:solidFill>
                <a:latin typeface="Gill Sans"/>
                <a:cs typeface="Gill Sans"/>
              </a:rPr>
              <a:t>δ&gt; 0.68%</a:t>
            </a:r>
            <a:r>
              <a:rPr lang="en-US" sz="2400">
                <a:solidFill>
                  <a:schemeClr val="accent2"/>
                </a:solidFill>
                <a:latin typeface="Gill Sans"/>
                <a:cs typeface="Gill Sans"/>
              </a:rPr>
              <a:t>***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924908" y="5341364"/>
            <a:ext cx="2078729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Gill Sans"/>
                <a:cs typeface="Gill Sans"/>
              </a:rPr>
              <a:t>δ&gt; 1.66%</a:t>
            </a:r>
            <a:r>
              <a:rPr lang="en-US" sz="2400">
                <a:solidFill>
                  <a:schemeClr val="accent2"/>
                </a:solidFill>
                <a:latin typeface="Gill Sans"/>
                <a:cs typeface="Gill Sans"/>
              </a:rPr>
              <a:t>***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" y="1041400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4"/>
                </a:solidFill>
              </a:rPr>
              <a:t>joint research with Gerold Schneider (U Zürich)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3921956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3" grpId="0"/>
      <p:bldP spid="17" grpId="0"/>
      <p:bldP spid="19" grpId="0"/>
      <p:bldP spid="20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Interpretation: Case study 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50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1890"/>
            <a:ext cx="9143999" cy="5329584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3730888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LM analysis: Case study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51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278892"/>
            <a:ext cx="9143997" cy="5329583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4216712392"/>
      </p:ext>
    </p:extLst>
  </p:cSld>
  <p:clrMapOvr>
    <a:masterClrMapping/>
  </p:clrMapOvr>
  <p:transition xmlns:p14="http://schemas.microsoft.com/office/powerpoint/2010/main" spd="slow">
    <p:pull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LM analysis: Case study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52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278892"/>
            <a:ext cx="9143996" cy="5329583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14892201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LM analysis: Case study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53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278892"/>
            <a:ext cx="9143996" cy="5329582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4226012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LM analysis: Case study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54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278892"/>
            <a:ext cx="9143994" cy="5329582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10565470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LM analysis: Case study 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55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278892"/>
            <a:ext cx="9143994" cy="5329581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686297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Interpretation: Case study 2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199" y="1600200"/>
            <a:ext cx="8536155" cy="4525963"/>
          </a:xfrm>
        </p:spPr>
        <p:txBody>
          <a:bodyPr/>
          <a:lstStyle/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             Df Sum Sq    Expl. Var  F value    Pr(&gt;F)    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genre        14 3191.3       31.97%  51.8878 &lt; 2.2e-16 ***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top1          1   53.1        0.53%  12.0830 0.0005313 ***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top2          1  355.0        3.56%  80.8065 &lt; 2.2e-16 ***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top3          1 1055.8       10.58% 240.3276 &lt; 2.2e-16 ***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top4          1   71.7        0.72%  16.3129 5.792e-05 ***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top5          1  550.8        5.52% 125.3690 &lt; 2.2e-16 ***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top7          1   71.7        0.72%  16.3236 5.760e-05 ***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latin typeface="Consolas"/>
                <a:cs typeface="Consolas"/>
              </a:rPr>
              <a:t>top9          1   78.9        0.79%  17.9593 2.471e-05 ***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solidFill>
                  <a:srgbClr val="C73127"/>
                </a:solidFill>
                <a:latin typeface="Consolas"/>
                <a:cs typeface="Consolas"/>
              </a:rPr>
              <a:t>region        1  186.2        1.87%  42.3873 1.197e-10 ***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solidFill>
                  <a:schemeClr val="accent1"/>
                </a:solidFill>
                <a:latin typeface="Consolas"/>
                <a:cs typeface="Consolas"/>
              </a:rPr>
              <a:t>top2:region   1   58.2        0.58%  13.2369 0.0002889 ***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solidFill>
                  <a:schemeClr val="accent1"/>
                </a:solidFill>
                <a:latin typeface="Consolas"/>
                <a:cs typeface="Consolas"/>
              </a:rPr>
              <a:t>top3:region   1   17.6        0.18%   4.0121 0.0454523 *  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solidFill>
                  <a:schemeClr val="accent1"/>
                </a:solidFill>
                <a:latin typeface="Consolas"/>
                <a:cs typeface="Consolas"/>
              </a:rPr>
              <a:t>top5:region   1   14.6        0.15%   3.3182 0.0688217 .  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1900">
                <a:solidFill>
                  <a:schemeClr val="accent2"/>
                </a:solidFill>
                <a:latin typeface="Consolas"/>
                <a:cs typeface="Consolas"/>
              </a:rPr>
              <a:t>Residuals   974 4279.0       42.86% </a:t>
            </a:r>
          </a:p>
          <a:p>
            <a:pPr marL="0" indent="0">
              <a:buNone/>
            </a:pPr>
            <a:r>
              <a:rPr lang="en-US" sz="2400"/>
              <a:t>Binomial variation:  </a:t>
            </a:r>
            <a:r>
              <a:rPr lang="en-US" sz="2400">
                <a:solidFill>
                  <a:schemeClr val="accent1"/>
                </a:solidFill>
              </a:rPr>
              <a:t>R</a:t>
            </a:r>
            <a:r>
              <a:rPr lang="en-US" sz="2400" baseline="30000">
                <a:solidFill>
                  <a:schemeClr val="accent1"/>
                </a:solidFill>
              </a:rPr>
              <a:t>2</a:t>
            </a:r>
            <a:r>
              <a:rPr lang="en-US" sz="2400">
                <a:solidFill>
                  <a:schemeClr val="accent1"/>
                </a:solidFill>
              </a:rPr>
              <a:t> = 10%</a:t>
            </a:r>
            <a:r>
              <a:rPr lang="en-US" sz="2400"/>
              <a:t> (ca. 1100 variance units)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56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9905301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Interpretation: Case study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57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1890"/>
            <a:ext cx="9143999" cy="5329585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25007083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Interpretation: Case study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58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1890"/>
            <a:ext cx="9143999" cy="5329584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2194405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Interpretation: Case study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59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391890"/>
            <a:ext cx="9143997" cy="5329584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663672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udson1994_Table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300" y="4833672"/>
            <a:ext cx="4749800" cy="1522678"/>
          </a:xfrm>
          <a:prstGeom prst="rect">
            <a:avLst/>
          </a:prstGeom>
          <a:ln w="38100" cmpd="sng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Case study 2:  37% nouns?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0"/>
          </a:xfrm>
        </p:spPr>
        <p:txBody>
          <a:bodyPr/>
          <a:lstStyle/>
          <a:p>
            <a:r>
              <a:rPr lang="en-US"/>
              <a:t>Hudson (1994) made the controverisal claim that “</a:t>
            </a:r>
            <a:r>
              <a:rPr lang="en-US">
                <a:solidFill>
                  <a:schemeClr val="tx2"/>
                </a:solidFill>
              </a:rPr>
              <a:t>about 37% of word-tokens are nouns</a:t>
            </a:r>
            <a:r>
              <a:rPr lang="en-US"/>
              <a:t>”</a:t>
            </a:r>
          </a:p>
          <a:p>
            <a:pPr lvl="1"/>
            <a:r>
              <a:rPr lang="en-US"/>
              <a:t>supposed to hold in spoken &amp; written English, Swedish, …</a:t>
            </a:r>
          </a:p>
          <a:p>
            <a:pPr lvl="1"/>
            <a:r>
              <a:rPr lang="en-US"/>
              <a:t>main claim is based on Brown and LOB corpora</a:t>
            </a:r>
          </a:p>
          <a:p>
            <a:r>
              <a:rPr lang="en-US"/>
              <a:t>Methodological criticism by Hardie (2007)</a:t>
            </a:r>
          </a:p>
          <a:p>
            <a:pPr lvl="1"/>
            <a:r>
              <a:rPr lang="en-US"/>
              <a:t>problematic definition of superordinate noun category (includes </a:t>
            </a:r>
            <a:r>
              <a:rPr lang="en-US" i="1"/>
              <a:t>when</a:t>
            </a:r>
            <a:r>
              <a:rPr lang="en-US"/>
              <a:t>, </a:t>
            </a:r>
            <a:r>
              <a:rPr lang="en-US" i="1"/>
              <a:t>how</a:t>
            </a:r>
            <a:r>
              <a:rPr lang="en-US"/>
              <a:t>, </a:t>
            </a:r>
            <a:r>
              <a:rPr lang="en-US" i="1"/>
              <a:t>why</a:t>
            </a:r>
            <a:r>
              <a:rPr lang="en-US"/>
              <a:t> &amp; cardinals, but excludes ordinals)</a:t>
            </a:r>
          </a:p>
          <a:p>
            <a:pPr lvl="1"/>
            <a:r>
              <a:rPr lang="en-US"/>
              <a:t>all differences due to</a:t>
            </a:r>
            <a:br>
              <a:rPr lang="en-US"/>
            </a:br>
            <a:r>
              <a:rPr lang="en-US"/>
              <a:t>such decisions, tag set,</a:t>
            </a:r>
            <a:br>
              <a:rPr lang="en-US"/>
            </a:br>
            <a:r>
              <a:rPr lang="en-US"/>
              <a:t>tokenisation, …</a:t>
            </a:r>
            <a:br>
              <a:rPr lang="en-US"/>
            </a:br>
            <a:r>
              <a:rPr lang="en-US"/>
              <a:t>are </a:t>
            </a:r>
            <a:r>
              <a:rPr lang="en-US">
                <a:solidFill>
                  <a:srgbClr val="C73127"/>
                </a:solidFill>
              </a:rPr>
              <a:t>highly significant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6</a:t>
            </a:fld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883400" y="5867400"/>
            <a:ext cx="558800" cy="558800"/>
          </a:xfrm>
          <a:prstGeom prst="ellipse">
            <a:avLst/>
          </a:prstGeom>
          <a:noFill/>
          <a:ln w="38100" cmpd="sng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8369300" y="5867400"/>
            <a:ext cx="558800" cy="558800"/>
          </a:xfrm>
          <a:prstGeom prst="ellipse">
            <a:avLst/>
          </a:prstGeom>
          <a:noFill/>
          <a:ln w="38100" cmpd="sng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7442200" y="6134100"/>
            <a:ext cx="9398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574978394"/>
      </p:ext>
    </p:extLst>
  </p:cSld>
  <p:clrMapOvr>
    <a:masterClrMapping/>
  </p:clrMapOvr>
  <p:transition xmlns:p14="http://schemas.microsoft.com/office/powerpoint/2010/main" spd="slow">
    <p:pull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0" grpId="0" animBg="1"/>
      <p:bldP spid="11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LM diagnostics: Case study 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60</a:t>
            </a:fld>
            <a:endParaRPr lang="en-US"/>
          </a:p>
        </p:txBody>
      </p:sp>
      <p:pic>
        <p:nvPicPr>
          <p:cNvPr id="6" name="Picture 5" descr="nouns_1960_lmdiag_genre_top7Xreg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926" y="1417638"/>
            <a:ext cx="8473377" cy="4938712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1838476" y="4221239"/>
            <a:ext cx="3084285" cy="1421559"/>
            <a:chOff x="1838476" y="4221239"/>
            <a:chExt cx="3084285" cy="1421559"/>
          </a:xfrm>
        </p:grpSpPr>
        <p:sp>
          <p:nvSpPr>
            <p:cNvPr id="7" name="TextBox 6"/>
            <p:cNvSpPr txBox="1"/>
            <p:nvPr/>
          </p:nvSpPr>
          <p:spPr>
            <a:xfrm>
              <a:off x="1838476" y="4934912"/>
              <a:ext cx="308428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>
                  <a:solidFill>
                    <a:schemeClr val="accent4"/>
                  </a:solidFill>
                </a:rPr>
                <a:t>suggests non-linearity</a:t>
              </a:r>
              <a:br>
                <a:rPr lang="en-US" sz="2000">
                  <a:solidFill>
                    <a:schemeClr val="accent4"/>
                  </a:solidFill>
                </a:rPr>
              </a:br>
              <a:r>
                <a:rPr lang="en-US" sz="2000">
                  <a:solidFill>
                    <a:schemeClr val="accent4"/>
                  </a:solidFill>
                </a:rPr>
                <a:t>(</a:t>
              </a:r>
              <a:r>
                <a:rPr lang="en-US" sz="2000">
                  <a:solidFill>
                    <a:schemeClr val="accent4"/>
                  </a:solidFill>
                  <a:sym typeface="Wingdings"/>
                </a:rPr>
                <a:t> include in LM formula)</a:t>
              </a:r>
              <a:endParaRPr lang="en-US" sz="2000">
                <a:solidFill>
                  <a:schemeClr val="accent4"/>
                </a:solidFill>
              </a:endParaRPr>
            </a:p>
          </p:txBody>
        </p:sp>
        <p:cxnSp>
          <p:nvCxnSpPr>
            <p:cNvPr id="9" name="Straight Arrow Connector 8"/>
            <p:cNvCxnSpPr/>
            <p:nvPr/>
          </p:nvCxnSpPr>
          <p:spPr>
            <a:xfrm flipH="1" flipV="1">
              <a:off x="2394857" y="4221239"/>
              <a:ext cx="195944" cy="79834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1797365762"/>
      </p:ext>
    </p:extLst>
  </p:cSld>
  <p:clrMapOvr>
    <a:masterClrMapping/>
  </p:clrMapOvr>
  <p:transition xmlns:p14="http://schemas.microsoft.com/office/powerpoint/2010/main" spd="slow">
    <p:pull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LM diagnostics: Case study 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61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927" y="1417638"/>
            <a:ext cx="8473376" cy="4938712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163286" y="2056234"/>
            <a:ext cx="3447142" cy="1548147"/>
            <a:chOff x="163286" y="2056234"/>
            <a:chExt cx="3447142" cy="1548147"/>
          </a:xfrm>
        </p:grpSpPr>
        <p:sp>
          <p:nvSpPr>
            <p:cNvPr id="8" name="TextBox 7"/>
            <p:cNvSpPr txBox="1"/>
            <p:nvPr/>
          </p:nvSpPr>
          <p:spPr>
            <a:xfrm>
              <a:off x="163286" y="2056234"/>
              <a:ext cx="344714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>
                  <a:solidFill>
                    <a:schemeClr val="accent4"/>
                  </a:solidFill>
                </a:rPr>
                <a:t>residuals depend on predicted values (in non-linear fashion)</a:t>
              </a:r>
            </a:p>
          </p:txBody>
        </p:sp>
        <p:cxnSp>
          <p:nvCxnSpPr>
            <p:cNvPr id="9" name="Straight Arrow Connector 8"/>
            <p:cNvCxnSpPr/>
            <p:nvPr/>
          </p:nvCxnSpPr>
          <p:spPr>
            <a:xfrm>
              <a:off x="1620762" y="2739931"/>
              <a:ext cx="145143" cy="86445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5164667" y="1776409"/>
            <a:ext cx="3156858" cy="1174830"/>
            <a:chOff x="5164667" y="1776409"/>
            <a:chExt cx="3156858" cy="1174830"/>
          </a:xfrm>
        </p:grpSpPr>
        <p:sp>
          <p:nvSpPr>
            <p:cNvPr id="12" name="TextBox 11"/>
            <p:cNvSpPr txBox="1"/>
            <p:nvPr/>
          </p:nvSpPr>
          <p:spPr>
            <a:xfrm>
              <a:off x="5164667" y="1776409"/>
              <a:ext cx="315685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>
                  <a:solidFill>
                    <a:schemeClr val="accent4"/>
                  </a:solidFill>
                </a:rPr>
                <a:t>residuals follow heavy-tailed distribution (non-Gaussian)</a:t>
              </a:r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>
              <a:off x="7058782" y="2460105"/>
              <a:ext cx="899885" cy="491134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3852073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Limitations of LM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Linear models are </a:t>
            </a:r>
            <a:r>
              <a:rPr lang="en-US">
                <a:solidFill>
                  <a:schemeClr val="accent2"/>
                </a:solidFill>
              </a:rPr>
              <a:t>not appropriate </a:t>
            </a:r>
            <a:r>
              <a:rPr lang="en-US"/>
              <a:t>for the analysis</a:t>
            </a:r>
            <a:br>
              <a:rPr lang="en-US"/>
            </a:br>
            <a:r>
              <a:rPr lang="en-US"/>
              <a:t>of corpus frequency data because of</a:t>
            </a:r>
          </a:p>
          <a:p>
            <a:r>
              <a:rPr lang="en-US">
                <a:solidFill>
                  <a:schemeClr val="accent1"/>
                </a:solidFill>
              </a:rPr>
              <a:t>normality assumption </a:t>
            </a:r>
          </a:p>
          <a:p>
            <a:pPr lvl="1"/>
            <a:r>
              <a:rPr lang="en-US"/>
              <a:t>residuals must be independent with Gaussian distribution</a:t>
            </a:r>
          </a:p>
          <a:p>
            <a:r>
              <a:rPr lang="en-US">
                <a:solidFill>
                  <a:srgbClr val="3365A2"/>
                </a:solidFill>
              </a:rPr>
              <a:t>homoscedasticity</a:t>
            </a:r>
            <a:r>
              <a:rPr lang="en-US"/>
              <a:t> </a:t>
            </a:r>
          </a:p>
          <a:p>
            <a:pPr lvl="1"/>
            <a:r>
              <a:rPr lang="en-US"/>
              <a:t>variance constant across all residuals</a:t>
            </a:r>
          </a:p>
          <a:p>
            <a:pPr lvl="1"/>
            <a:r>
              <a:rPr lang="en-US"/>
              <a:t>in particular, must not depend on predicted value</a:t>
            </a:r>
          </a:p>
          <a:p>
            <a:r>
              <a:rPr lang="en-US"/>
              <a:t>predictions </a:t>
            </a:r>
            <a:r>
              <a:rPr lang="en-US">
                <a:solidFill>
                  <a:srgbClr val="3365A2"/>
                </a:solidFill>
              </a:rPr>
              <a:t>not restricted to range </a:t>
            </a:r>
            <a:r>
              <a:rPr lang="en-US"/>
              <a:t>0% … 100%</a:t>
            </a:r>
          </a:p>
          <a:p>
            <a:pPr lvl="1"/>
            <a:endParaRPr lang="en-US"/>
          </a:p>
          <a:p>
            <a:pPr lvl="1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62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30022317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Limitations of LM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63</a:t>
            </a:fld>
            <a:endParaRPr lang="en-US"/>
          </a:p>
        </p:txBody>
      </p:sp>
      <p:pic>
        <p:nvPicPr>
          <p:cNvPr id="9" name="Picture 8" descr="sustainab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62" y="1279745"/>
            <a:ext cx="6907000" cy="555346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29352" y="6254901"/>
            <a:ext cx="1603876" cy="349702"/>
          </a:xfrm>
          <a:prstGeom prst="rect">
            <a:avLst/>
          </a:prstGeom>
          <a:noFill/>
        </p:spPr>
        <p:txBody>
          <a:bodyPr wrap="square" lIns="36000" tIns="36000" rIns="36000" bIns="36000" rtlCol="0" anchor="b">
            <a:spAutoFit/>
          </a:bodyPr>
          <a:lstStyle/>
          <a:p>
            <a:r>
              <a:rPr lang="en-US" sz="900"/>
              <a:t>© Randall Munroe | CC-by-nc</a:t>
            </a:r>
            <a:br>
              <a:rPr lang="en-US" sz="900"/>
            </a:br>
            <a:r>
              <a:rPr lang="en-US" sz="900">
                <a:hlinkClick r:id="rId3"/>
              </a:rPr>
              <a:t>http://xkcd.com/1007/</a:t>
            </a:r>
            <a:endParaRPr lang="en-US" sz="900"/>
          </a:p>
        </p:txBody>
      </p:sp>
      <p:sp>
        <p:nvSpPr>
          <p:cNvPr id="11" name="Oval 10"/>
          <p:cNvSpPr/>
          <p:nvPr/>
        </p:nvSpPr>
        <p:spPr>
          <a:xfrm>
            <a:off x="6362094" y="1149046"/>
            <a:ext cx="1810543" cy="1427239"/>
          </a:xfrm>
          <a:prstGeom prst="ellipse">
            <a:avLst/>
          </a:prstGeom>
          <a:gradFill>
            <a:gsLst>
              <a:gs pos="0">
                <a:schemeClr val="accent2">
                  <a:tint val="50000"/>
                  <a:satMod val="300000"/>
                  <a:alpha val="20000"/>
                </a:schemeClr>
              </a:gs>
              <a:gs pos="35000">
                <a:schemeClr val="accent2">
                  <a:tint val="37000"/>
                  <a:satMod val="300000"/>
                  <a:alpha val="20000"/>
                </a:schemeClr>
              </a:gs>
              <a:gs pos="100000">
                <a:schemeClr val="accent2">
                  <a:tint val="15000"/>
                  <a:satMod val="350000"/>
                  <a:alpha val="20000"/>
                </a:schemeClr>
              </a:gs>
            </a:gsLst>
          </a:gradFill>
          <a:ln w="38100" cmpd="sng"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3253146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Generalised linear models (GLM)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955800"/>
          </a:xfrm>
        </p:spPr>
        <p:txBody>
          <a:bodyPr/>
          <a:lstStyle/>
          <a:p>
            <a:r>
              <a:rPr lang="en-US"/>
              <a:t>Solution: </a:t>
            </a:r>
            <a:r>
              <a:rPr lang="en-US">
                <a:solidFill>
                  <a:schemeClr val="accent2"/>
                </a:solidFill>
              </a:rPr>
              <a:t>generalised linear models</a:t>
            </a:r>
            <a:r>
              <a:rPr lang="en-US"/>
              <a:t> (GLM)</a:t>
            </a:r>
          </a:p>
          <a:p>
            <a:pPr lvl="1"/>
            <a:r>
              <a:rPr lang="en-US"/>
              <a:t>logit link transforms linear predictor into probability</a:t>
            </a:r>
          </a:p>
          <a:p>
            <a:pPr lvl="1"/>
            <a:r>
              <a:rPr lang="en-US"/>
              <a:t>explicitly includes binomial sampling variation</a:t>
            </a:r>
          </a:p>
          <a:p>
            <a:pPr lvl="1"/>
            <a:r>
              <a:rPr lang="en-US"/>
              <a:t>goodness-of-fit: </a:t>
            </a:r>
            <a:r>
              <a:rPr lang="en-US">
                <a:solidFill>
                  <a:schemeClr val="tx2"/>
                </a:solidFill>
              </a:rPr>
              <a:t>pseudo-R</a:t>
            </a:r>
            <a:r>
              <a:rPr lang="en-US" baseline="30000">
                <a:solidFill>
                  <a:schemeClr val="tx2"/>
                </a:solidFill>
              </a:rPr>
              <a:t>2</a:t>
            </a:r>
            <a:r>
              <a:rPr lang="en-US"/>
              <a:t> (e.g. Nagelkerke 1991)</a:t>
            </a:r>
          </a:p>
          <a:p>
            <a:pPr lvl="1"/>
            <a:endParaRPr lang="en-US"/>
          </a:p>
          <a:p>
            <a:pPr lvl="1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64</a:t>
            </a:fld>
            <a:endParaRPr lang="en-US"/>
          </a:p>
        </p:txBody>
      </p:sp>
      <p:pic>
        <p:nvPicPr>
          <p:cNvPr id="2" name="Picture 1" descr="GLM_predicto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271" y="5634264"/>
            <a:ext cx="7303770" cy="400050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1209524" y="4488544"/>
            <a:ext cx="6568084" cy="1119540"/>
            <a:chOff x="1209524" y="4488544"/>
            <a:chExt cx="6568084" cy="1119540"/>
          </a:xfrm>
        </p:grpSpPr>
        <p:pic>
          <p:nvPicPr>
            <p:cNvPr id="8" name="Picture 7" descr="GLM_link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23415" y="4488544"/>
              <a:ext cx="2308860" cy="868680"/>
            </a:xfrm>
            <a:prstGeom prst="rect">
              <a:avLst/>
            </a:prstGeom>
          </p:spPr>
        </p:pic>
        <p:cxnSp>
          <p:nvCxnSpPr>
            <p:cNvPr id="11" name="Straight Arrow Connector 10"/>
            <p:cNvCxnSpPr>
              <a:cxnSpLocks noChangeAspect="1"/>
            </p:cNvCxnSpPr>
            <p:nvPr/>
          </p:nvCxnSpPr>
          <p:spPr>
            <a:xfrm flipV="1">
              <a:off x="1209524" y="5212084"/>
              <a:ext cx="1509758" cy="39600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5661501" y="4644572"/>
              <a:ext cx="21161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>
                  <a:solidFill>
                    <a:srgbClr val="7F387B"/>
                  </a:solidFill>
                </a:rPr>
                <a:t>link function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2076752" y="3670855"/>
            <a:ext cx="5700856" cy="1094729"/>
            <a:chOff x="2076752" y="3670855"/>
            <a:chExt cx="5700856" cy="1094729"/>
          </a:xfrm>
        </p:grpSpPr>
        <p:pic>
          <p:nvPicPr>
            <p:cNvPr id="9" name="Picture 8" descr="GLM_family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26990" y="3701022"/>
              <a:ext cx="2320290" cy="400050"/>
            </a:xfrm>
            <a:prstGeom prst="rect">
              <a:avLst/>
            </a:prstGeom>
          </p:spPr>
        </p:pic>
        <p:cxnSp>
          <p:nvCxnSpPr>
            <p:cNvPr id="15" name="Straight Arrow Connector 14"/>
            <p:cNvCxnSpPr/>
            <p:nvPr/>
          </p:nvCxnSpPr>
          <p:spPr>
            <a:xfrm flipV="1">
              <a:off x="2076752" y="4221238"/>
              <a:ext cx="2084010" cy="544346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5661501" y="3670855"/>
              <a:ext cx="21161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>
                  <a:solidFill>
                    <a:schemeClr val="accent4"/>
                  </a:solidFill>
                </a:rPr>
                <a:t>sampling family</a:t>
              </a:r>
            </a:p>
          </p:txBody>
        </p:sp>
      </p:grp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1259001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Related work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Dispersion and adjusted frequency counts</a:t>
            </a:r>
            <a:br>
              <a:rPr lang="en-US"/>
            </a:br>
            <a:r>
              <a:rPr lang="en-US"/>
              <a:t>(Gries 2008)</a:t>
            </a:r>
          </a:p>
          <a:p>
            <a:pPr lvl="1"/>
            <a:r>
              <a:rPr lang="en-US"/>
              <a:t>but such heuristic adjustments thwart statistical analysis</a:t>
            </a:r>
          </a:p>
          <a:p>
            <a:endParaRPr lang="en-US"/>
          </a:p>
          <a:p>
            <a:r>
              <a:rPr lang="en-US"/>
              <a:t>Logistic regression models</a:t>
            </a:r>
            <a:br>
              <a:rPr lang="en-US"/>
            </a:br>
            <a:r>
              <a:rPr lang="en-US"/>
              <a:t>(e.g. Gries 2010, §3.2.2; Bresnan et al. 2007)</a:t>
            </a:r>
          </a:p>
          <a:p>
            <a:pPr lvl="1"/>
            <a:r>
              <a:rPr lang="en-US"/>
              <a:t>token-level predictions of choice vs.</a:t>
            </a:r>
            <a:br>
              <a:rPr lang="en-US"/>
            </a:br>
            <a:r>
              <a:rPr lang="en-US"/>
              <a:t>text-level prediction of frequency</a:t>
            </a:r>
          </a:p>
          <a:p>
            <a:pPr lvl="1"/>
            <a:r>
              <a:rPr lang="en-US"/>
              <a:t>logistic regression ignores sampling unit = text!</a:t>
            </a:r>
          </a:p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65</a:t>
            </a:fld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4246433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RaysonEtc1997_Table7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00" y="4325804"/>
            <a:ext cx="7747000" cy="2240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Epilogue: Case study 3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060700"/>
          </a:xfrm>
        </p:spPr>
        <p:txBody>
          <a:bodyPr/>
          <a:lstStyle/>
          <a:p>
            <a:r>
              <a:rPr lang="en-US"/>
              <a:t>Replication of Rayson et al. (2007)</a:t>
            </a:r>
          </a:p>
          <a:p>
            <a:pPr lvl="1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66</a:t>
            </a:fld>
            <a:endParaRPr lang="en-US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41472"/>
              </p:ext>
            </p:extLst>
          </p:nvPr>
        </p:nvGraphicFramePr>
        <p:xfrm>
          <a:off x="907142" y="2377746"/>
          <a:ext cx="7538360" cy="16627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7672"/>
                <a:gridCol w="1507672"/>
                <a:gridCol w="1507672"/>
                <a:gridCol w="1507672"/>
                <a:gridCol w="1507672"/>
              </a:tblGrid>
              <a:tr h="534972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males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females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X2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p-value</a:t>
                      </a:r>
                    </a:p>
                  </a:txBody>
                  <a:tcPr anchor="ctr"/>
                </a:tc>
              </a:tr>
              <a:tr h="534972"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all nouns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/>
                        <a:t>29.83%</a:t>
                      </a:r>
                      <a:br>
                        <a:rPr lang="en-US" sz="2000"/>
                      </a:br>
                      <a:r>
                        <a:rPr lang="en-US" sz="1200">
                          <a:solidFill>
                            <a:srgbClr val="7F387B"/>
                          </a:solidFill>
                        </a:rPr>
                        <a:t>372,338 / 1,248,063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30.58%</a:t>
                      </a:r>
                    </a:p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7F387B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647,451 / 2,117,315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206.65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&lt; 10</a:t>
                      </a:r>
                      <a:r>
                        <a:rPr lang="en-US" baseline="30000"/>
                        <a:t>–16 </a:t>
                      </a:r>
                      <a:r>
                        <a:rPr lang="en-US">
                          <a:solidFill>
                            <a:schemeClr val="accent2"/>
                          </a:solidFill>
                        </a:rPr>
                        <a:t>***</a:t>
                      </a:r>
                    </a:p>
                  </a:txBody>
                  <a:tcPr anchor="ctr"/>
                </a:tc>
              </a:tr>
              <a:tr h="534972"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pronouns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17.44%</a:t>
                      </a:r>
                      <a:br>
                        <a:rPr lang="en-US" sz="1800"/>
                      </a:br>
                      <a:r>
                        <a:rPr kumimoji="0" lang="en-US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7F387B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217,721 / 1,248,063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18.77%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7F387B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397,386 / 2,117,315</a:t>
                      </a:r>
                      <a:endParaRPr kumimoji="0" lang="en-US" sz="18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920.99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&lt; 10</a:t>
                      </a:r>
                      <a:r>
                        <a:rPr lang="en-US" baseline="30000"/>
                        <a:t>–16 </a:t>
                      </a:r>
                      <a:r>
                        <a:rPr lang="en-US">
                          <a:solidFill>
                            <a:schemeClr val="accent2"/>
                          </a:solidFill>
                        </a:rPr>
                        <a:t>***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1222958556"/>
      </p:ext>
    </p:extLst>
  </p:cSld>
  <p:clrMapOvr>
    <a:masterClrMapping/>
  </p:clrMapOvr>
  <p:transition xmlns:p14="http://schemas.microsoft.com/office/powerpoint/2010/main" spd="slow">
    <p:pull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Epilogue: Case study 3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Unit of measurement:  word token</a:t>
            </a:r>
          </a:p>
          <a:p>
            <a:r>
              <a:rPr lang="en-US"/>
              <a:t>Sampling unit:  speaker</a:t>
            </a:r>
          </a:p>
          <a:p>
            <a:pPr lvl="1"/>
            <a:endParaRPr lang="en-US"/>
          </a:p>
          <a:p>
            <a:r>
              <a:rPr lang="en-US"/>
              <a:t>Student's t-test on relative frequency per speaker</a:t>
            </a:r>
          </a:p>
          <a:p>
            <a:pPr lvl="1"/>
            <a:r>
              <a:rPr lang="en-US"/>
              <a:t>all nouns: t = –0.35, df = 683.2  </a:t>
            </a:r>
            <a:r>
              <a:rPr lang="en-US">
                <a:sym typeface="Wingdings"/>
              </a:rPr>
              <a:t></a:t>
            </a:r>
            <a:r>
              <a:rPr lang="en-US"/>
              <a:t> p = .727 </a:t>
            </a:r>
            <a:r>
              <a:rPr lang="en-US">
                <a:solidFill>
                  <a:srgbClr val="C73127"/>
                </a:solidFill>
              </a:rPr>
              <a:t>n.s.</a:t>
            </a:r>
          </a:p>
          <a:p>
            <a:pPr lvl="1"/>
            <a:r>
              <a:rPr lang="en-US"/>
              <a:t>pronouns: t = 3.37, df = 702.3  </a:t>
            </a:r>
            <a:r>
              <a:rPr lang="en-US">
                <a:sym typeface="Wingdings"/>
              </a:rPr>
              <a:t>  p = .00078 &lt; .001</a:t>
            </a:r>
            <a:r>
              <a:rPr lang="en-US">
                <a:solidFill>
                  <a:srgbClr val="C73127"/>
                </a:solidFill>
                <a:sym typeface="Wingdings"/>
              </a:rPr>
              <a:t>***</a:t>
            </a:r>
            <a:br>
              <a:rPr lang="en-US">
                <a:solidFill>
                  <a:srgbClr val="C73127"/>
                </a:solidFill>
                <a:sym typeface="Wingdings"/>
              </a:rPr>
            </a:br>
            <a:r>
              <a:rPr lang="en-US">
                <a:sym typeface="Wingdings"/>
              </a:rPr>
              <a:t>effect size:  </a:t>
            </a:r>
            <a:r>
              <a:rPr lang="en-US">
                <a:solidFill>
                  <a:schemeClr val="tx2"/>
                </a:solidFill>
                <a:sym typeface="Wingdings"/>
              </a:rPr>
              <a:t>female &gt; male </a:t>
            </a:r>
            <a:r>
              <a:rPr lang="en-US">
                <a:sym typeface="Wingdings"/>
              </a:rPr>
              <a:t>by at least </a:t>
            </a:r>
            <a:r>
              <a:rPr lang="en-US">
                <a:solidFill>
                  <a:schemeClr val="tx2"/>
                </a:solidFill>
                <a:sym typeface="Wingdings"/>
              </a:rPr>
              <a:t>0.37%</a:t>
            </a:r>
            <a:endParaRPr lang="en-US">
              <a:solidFill>
                <a:schemeClr val="tx2"/>
              </a:solidFill>
            </a:endParaRPr>
          </a:p>
          <a:p>
            <a:pPr lvl="1"/>
            <a:endParaRPr lang="en-US"/>
          </a:p>
          <a:p>
            <a:r>
              <a:rPr lang="en-US"/>
              <a:t>Linear model based on sex, age group, region and other speaker metadata is not informative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67</a:t>
            </a:fld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1179139981"/>
      </p:ext>
    </p:extLst>
  </p:cSld>
  <p:clrMapOvr>
    <a:masterClrMapping/>
  </p:clrMapOvr>
  <p:transition xmlns:p14="http://schemas.microsoft.com/office/powerpoint/2010/main" spd="slow">
    <p:pull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1528763" algn="l"/>
              </a:tabLst>
            </a:pPr>
            <a:r>
              <a:rPr lang="en-US">
                <a:solidFill>
                  <a:schemeClr val="accent4"/>
                </a:solidFill>
              </a:rPr>
              <a:t>Thank YoU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68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259069177"/>
      </p:ext>
    </p:extLst>
  </p:cSld>
  <p:clrMapOvr>
    <a:masterClrMapping/>
  </p:clrMapOvr>
  <p:transition xmlns:p14="http://schemas.microsoft.com/office/powerpoint/2010/main" spd="slow">
    <p:pull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08314"/>
          </a:xfrm>
        </p:spPr>
        <p:txBody>
          <a:bodyPr/>
          <a:lstStyle/>
          <a:p>
            <a:r>
              <a:rPr lang="en-US"/>
              <a:t>References 1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076476"/>
            <a:ext cx="8229600" cy="5049687"/>
          </a:xfrm>
        </p:spPr>
        <p:txBody>
          <a:bodyPr anchor="ctr">
            <a:normAutofit/>
          </a:bodyPr>
          <a:lstStyle/>
          <a:p>
            <a:r>
              <a:rPr lang="en-US" sz="2000"/>
              <a:t>Biber, Douglas (1993). Using register-diversified corpora for general language studies. </a:t>
            </a:r>
            <a:r>
              <a:rPr lang="en-US" sz="2000" i="1"/>
              <a:t>Computational Linguistics</a:t>
            </a:r>
            <a:r>
              <a:rPr lang="en-US" sz="2000"/>
              <a:t>, </a:t>
            </a:r>
            <a:r>
              <a:rPr lang="en-US" sz="2000" b="1"/>
              <a:t>19</a:t>
            </a:r>
            <a:r>
              <a:rPr lang="en-US" sz="2000"/>
              <a:t>(2), 219–241.</a:t>
            </a:r>
          </a:p>
          <a:p>
            <a:r>
              <a:rPr lang="en-US" sz="2000"/>
              <a:t>Bresnan, Joan; Cueni, Anna; Nikitina, Tatiana; Baayen, R. Harald (2007). Predicting the dative alternation. In G. Boume, I. Kraemer, and J. Zwarts (eds.), </a:t>
            </a:r>
            <a:r>
              <a:rPr lang="en-US" sz="2000" i="1"/>
              <a:t>Cognitive Foundations of Interpretation</a:t>
            </a:r>
            <a:r>
              <a:rPr lang="en-US" sz="2000"/>
              <a:t>, pages 69–94. Royal Netherlands Academy of Science, Amsterdam, Netherlands.</a:t>
            </a:r>
          </a:p>
          <a:p>
            <a:r>
              <a:rPr lang="en-US" sz="2000"/>
              <a:t>Church, Kenneth W. (2000). Empirical estimates of adaptation: The chance of two Noriegas is closer to p/2 than p2. In </a:t>
            </a:r>
            <a:r>
              <a:rPr lang="en-US" sz="2000" i="1"/>
              <a:t>Proceedings of COLING 2000</a:t>
            </a:r>
            <a:r>
              <a:rPr lang="en-US" sz="2000"/>
              <a:t>, pages 173–179, Saarbrücken, Germany.</a:t>
            </a:r>
          </a:p>
          <a:p>
            <a:r>
              <a:rPr lang="en-US" sz="2000"/>
              <a:t>Deerwester, Scott; Dumais, Susan T.; Furnas, George W.; Landauer, Thomas K.; Harshman, Richard (1990). Indexing by latent semantic analysis. </a:t>
            </a:r>
            <a:r>
              <a:rPr lang="en-US" sz="2000" i="1"/>
              <a:t>Journal of the American Society For Information Science</a:t>
            </a:r>
            <a:r>
              <a:rPr lang="en-US" sz="2000"/>
              <a:t>, </a:t>
            </a:r>
            <a:r>
              <a:rPr lang="en-US" sz="2000" b="1"/>
              <a:t>41</a:t>
            </a:r>
            <a:r>
              <a:rPr lang="en-US" sz="2000"/>
              <a:t>(6), 391– 407.</a:t>
            </a:r>
          </a:p>
          <a:p>
            <a:r>
              <a:rPr lang="en-US" sz="2000"/>
              <a:t>Evert, Stefan (2006). How random is a corpus? The library metaphor. </a:t>
            </a:r>
            <a:r>
              <a:rPr lang="en-US" sz="2000" i="1"/>
              <a:t>Zeitschrift für Anglistik und Amerikanistik</a:t>
            </a:r>
            <a:r>
              <a:rPr lang="en-US" sz="2000"/>
              <a:t>, </a:t>
            </a:r>
            <a:r>
              <a:rPr lang="en-US" sz="2000" b="1"/>
              <a:t>54</a:t>
            </a:r>
            <a:r>
              <a:rPr lang="en-US" sz="2000"/>
              <a:t>(2), 177–190.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69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3544792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Case study 2:  37% nouns?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Replicating Hudson's (1994) results</a:t>
            </a:r>
          </a:p>
          <a:p>
            <a:pPr lvl="1"/>
            <a:r>
              <a:rPr lang="en-US"/>
              <a:t>based on Brown and LOB annotated with C7 tags</a:t>
            </a:r>
          </a:p>
          <a:p>
            <a:pPr lvl="1"/>
            <a:r>
              <a:rPr lang="en-US"/>
              <a:t>follow recommendation of Hardie (2007) to define superordinate noun category by high-level C7 tags</a:t>
            </a:r>
          </a:p>
          <a:p>
            <a:pPr lvl="1"/>
            <a:r>
              <a:rPr lang="en-US"/>
              <a:t>here: simple tags SUBST + PRON</a:t>
            </a:r>
          </a:p>
          <a:p>
            <a:pPr lvl="1"/>
            <a:endParaRPr lang="en-US"/>
          </a:p>
          <a:p>
            <a:r>
              <a:rPr lang="en-US"/>
              <a:t>Chi-squared test</a:t>
            </a:r>
          </a:p>
          <a:p>
            <a:pPr lvl="1"/>
            <a:r>
              <a:rPr lang="en-US"/>
              <a:t>X2 = 113.97, df = 1</a:t>
            </a:r>
          </a:p>
          <a:p>
            <a:pPr lvl="1"/>
            <a:r>
              <a:rPr lang="en-US"/>
              <a:t>p &lt; 10</a:t>
            </a:r>
            <a:r>
              <a:rPr lang="en-US" baseline="30000"/>
              <a:t>–16 </a:t>
            </a:r>
            <a:r>
              <a:rPr lang="en-US">
                <a:solidFill>
                  <a:srgbClr val="C73127"/>
                </a:solidFill>
              </a:rPr>
              <a:t>***</a:t>
            </a:r>
            <a:r>
              <a:rPr lang="en-US"/>
              <a:t> </a:t>
            </a:r>
          </a:p>
          <a:p>
            <a:pPr lvl="1"/>
            <a:r>
              <a:rPr lang="en-US"/>
              <a:t>effect size:  0.58% … 0.84%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7</a:t>
            </a:fld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2970620"/>
              </p:ext>
            </p:extLst>
          </p:nvPr>
        </p:nvGraphicFramePr>
        <p:xfrm>
          <a:off x="5562600" y="4078286"/>
          <a:ext cx="3289301" cy="2138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7901"/>
                <a:gridCol w="1155700"/>
                <a:gridCol w="1155700"/>
              </a:tblGrid>
              <a:tr h="534591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Brown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LOB</a:t>
                      </a:r>
                    </a:p>
                  </a:txBody>
                  <a:tcPr anchor="ctr"/>
                </a:tc>
              </a:tr>
              <a:tr h="534591">
                <a:tc>
                  <a:txBody>
                    <a:bodyPr/>
                    <a:lstStyle/>
                    <a:p>
                      <a:pPr algn="ctr"/>
                      <a:r>
                        <a:rPr lang="en-US" sz="1900" b="1"/>
                        <a:t>nouns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/>
                        <a:t>348,888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/>
                        <a:t>339,863</a:t>
                      </a:r>
                    </a:p>
                  </a:txBody>
                  <a:tcPr anchor="ctr"/>
                </a:tc>
              </a:tr>
              <a:tr h="534591">
                <a:tc>
                  <a:txBody>
                    <a:bodyPr/>
                    <a:lstStyle/>
                    <a:p>
                      <a:pPr algn="ctr"/>
                      <a:r>
                        <a:rPr lang="en-US" sz="1900" b="1"/>
                        <a:t>words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/>
                        <a:t>1,024,002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/>
                        <a:t>1,018,631</a:t>
                      </a:r>
                    </a:p>
                  </a:txBody>
                  <a:tcPr anchor="ctr"/>
                </a:tc>
              </a:tr>
              <a:tr h="534591">
                <a:tc>
                  <a:txBody>
                    <a:bodyPr/>
                    <a:lstStyle/>
                    <a:p>
                      <a:pPr algn="ctr"/>
                      <a:r>
                        <a:rPr lang="en-US" sz="1900" b="1"/>
                        <a:t>ratio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/>
                        <a:t>34.07%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/>
                        <a:t>33.36%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1806769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08314"/>
          </a:xfrm>
        </p:spPr>
        <p:txBody>
          <a:bodyPr/>
          <a:lstStyle/>
          <a:p>
            <a:r>
              <a:rPr lang="en-US"/>
              <a:t>References 2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076476"/>
            <a:ext cx="8229600" cy="5049687"/>
          </a:xfrm>
        </p:spPr>
        <p:txBody>
          <a:bodyPr anchor="ctr">
            <a:normAutofit/>
          </a:bodyPr>
          <a:lstStyle/>
          <a:p>
            <a:r>
              <a:rPr lang="en-US" sz="2000"/>
              <a:t>Gries, Stefan Th. (2006). Exploring variability within and between corpora: some methodological considerations. </a:t>
            </a:r>
            <a:r>
              <a:rPr lang="en-US" sz="2000" i="1"/>
              <a:t>Corpora</a:t>
            </a:r>
            <a:r>
              <a:rPr lang="en-US" sz="2000"/>
              <a:t>, </a:t>
            </a:r>
            <a:r>
              <a:rPr lang="en-US" sz="2000" b="1"/>
              <a:t>1</a:t>
            </a:r>
            <a:r>
              <a:rPr lang="en-US" sz="2000"/>
              <a:t>(2), 109–151.</a:t>
            </a:r>
          </a:p>
          <a:p>
            <a:r>
              <a:rPr lang="en-US" sz="2000"/>
              <a:t>Gries, Stefan Th. (2008). Dispersions and adjusted frequencies in corpora. </a:t>
            </a:r>
            <a:r>
              <a:rPr lang="en-US" sz="2000" i="1"/>
              <a:t>International Journal of Corpus Linguistics</a:t>
            </a:r>
            <a:r>
              <a:rPr lang="en-US" sz="2000"/>
              <a:t>, </a:t>
            </a:r>
            <a:r>
              <a:rPr lang="en-US" sz="2000" b="1"/>
              <a:t>13</a:t>
            </a:r>
            <a:r>
              <a:rPr lang="en-US" sz="2000"/>
              <a:t>(4), 403–437.</a:t>
            </a:r>
          </a:p>
          <a:p>
            <a:r>
              <a:rPr lang="en-US" sz="2000"/>
              <a:t>Gries, Stefan Th. (2010). Useful statistics for corpus linguistics. In A. Sánchez and A. Moiśes (eds.),  </a:t>
            </a:r>
            <a:r>
              <a:rPr lang="en-US" sz="2000" i="1"/>
              <a:t>A Mosaic of Corpus Linguistics: Selected Approaches</a:t>
            </a:r>
            <a:r>
              <a:rPr lang="en-US" sz="2000"/>
              <a:t>, pages 269–291. Peter Lang, Frankfurt am Main.</a:t>
            </a:r>
          </a:p>
          <a:p>
            <a:r>
              <a:rPr lang="en-US" sz="2000"/>
              <a:t>Hardie,  Andrew (2007). Part-of-speech ratios in English corpora. </a:t>
            </a:r>
            <a:r>
              <a:rPr lang="en-US" sz="2000" i="1"/>
              <a:t>International Journal of Corpus Linguistics</a:t>
            </a:r>
            <a:r>
              <a:rPr lang="en-US" sz="2000"/>
              <a:t>, </a:t>
            </a:r>
            <a:r>
              <a:rPr lang="en-US" sz="2000" b="1"/>
              <a:t>12</a:t>
            </a:r>
            <a:r>
              <a:rPr lang="en-US" sz="2000"/>
              <a:t>(1), 55–81.</a:t>
            </a:r>
          </a:p>
          <a:p>
            <a:r>
              <a:rPr lang="en-US" sz="2000"/>
              <a:t>Hudson, Richard (1994).  About 37% of word-tokens are nouns. </a:t>
            </a:r>
            <a:r>
              <a:rPr lang="en-US" sz="2000" i="1"/>
              <a:t>Language</a:t>
            </a:r>
            <a:r>
              <a:rPr lang="en-US" sz="2000"/>
              <a:t>, </a:t>
            </a:r>
            <a:r>
              <a:rPr lang="en-US" sz="2000" b="1"/>
              <a:t>70</a:t>
            </a:r>
            <a:r>
              <a:rPr lang="en-US" sz="2000"/>
              <a:t>(2), 331–339.</a:t>
            </a:r>
          </a:p>
          <a:p>
            <a:r>
              <a:rPr lang="en-US" sz="2000"/>
              <a:t>Katz, Slava M. (1996). Distribution of content words and phrases in text and language modelling. </a:t>
            </a:r>
            <a:r>
              <a:rPr lang="en-US" sz="2000" i="1"/>
              <a:t>Natural Language Engineering</a:t>
            </a:r>
            <a:r>
              <a:rPr lang="en-US" sz="2000"/>
              <a:t>, </a:t>
            </a:r>
            <a:r>
              <a:rPr lang="en-US" sz="2000" b="1"/>
              <a:t>2</a:t>
            </a:r>
            <a:r>
              <a:rPr lang="en-US" sz="2000"/>
              <a:t>(2), 15–59.</a:t>
            </a:r>
          </a:p>
          <a:p>
            <a:r>
              <a:rPr lang="en-US" sz="2000"/>
              <a:t>Kilgarriff,  Adam (2005). Language is never, ever, ever, random. </a:t>
            </a:r>
            <a:r>
              <a:rPr lang="en-US" sz="2000" i="1"/>
              <a:t>Corpus Linguistics and Linguistic Theory</a:t>
            </a:r>
            <a:r>
              <a:rPr lang="en-US" sz="2000"/>
              <a:t>, </a:t>
            </a:r>
            <a:r>
              <a:rPr lang="en-US" sz="2000" b="1"/>
              <a:t>1</a:t>
            </a:r>
            <a:r>
              <a:rPr lang="en-US" sz="2000"/>
              <a:t>(2), 263–276.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70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3204471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08314"/>
          </a:xfrm>
        </p:spPr>
        <p:txBody>
          <a:bodyPr/>
          <a:lstStyle/>
          <a:p>
            <a:r>
              <a:rPr lang="en-US"/>
              <a:t>References 3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076476"/>
            <a:ext cx="8229600" cy="5049687"/>
          </a:xfrm>
        </p:spPr>
        <p:txBody>
          <a:bodyPr anchor="ctr">
            <a:normAutofit/>
          </a:bodyPr>
          <a:lstStyle/>
          <a:p>
            <a:r>
              <a:rPr lang="en-US" sz="2000"/>
              <a:t>Leech, Geoffrey; Hundt, Marianne; Mair, Christian; Smith, Nicholas (2009). </a:t>
            </a:r>
            <a:r>
              <a:rPr lang="en-US" sz="2000" i="1"/>
              <a:t>Change in Contemporary English:  A Grammatical Study</a:t>
            </a:r>
            <a:r>
              <a:rPr lang="en-US" sz="2000"/>
              <a:t>. Studies in English Language. Cambridge University Press, Cambridge.</a:t>
            </a:r>
          </a:p>
          <a:p>
            <a:r>
              <a:rPr lang="en-US" sz="2000"/>
              <a:t>McEnery, Tony and Wilson, Andrew (2001). </a:t>
            </a:r>
            <a:r>
              <a:rPr lang="en-US" sz="2000" i="1"/>
              <a:t>Corpus Linguistics</a:t>
            </a:r>
            <a:r>
              <a:rPr lang="en-US" sz="2000"/>
              <a:t>. Edinburgh University Press, 2nd edition.</a:t>
            </a:r>
          </a:p>
          <a:p>
            <a:r>
              <a:rPr lang="en-US" sz="2000"/>
              <a:t>Nagelkerke, N. J. D.  (1991).  A note on a general definition of the coefficient of determination. </a:t>
            </a:r>
            <a:r>
              <a:rPr lang="en-US" sz="2000" i="1"/>
              <a:t>Biometrika</a:t>
            </a:r>
            <a:r>
              <a:rPr lang="en-US" sz="2000"/>
              <a:t>, </a:t>
            </a:r>
            <a:r>
              <a:rPr lang="en-US" sz="2000" b="1"/>
              <a:t>78</a:t>
            </a:r>
            <a:r>
              <a:rPr lang="en-US" sz="2000"/>
              <a:t>(3), 691–692.</a:t>
            </a:r>
          </a:p>
          <a:p>
            <a:r>
              <a:rPr lang="en-US" sz="2000"/>
              <a:t>Rayson, Paul; Leech, Geoffrey; Hodges, Mary (1997). Social differentiation in the use of English vocabulary: Some analyses of the conversational component of the British National Corpus. </a:t>
            </a:r>
            <a:r>
              <a:rPr lang="en-US" sz="2000" i="1"/>
              <a:t>International Journal of Corpus Linguistics</a:t>
            </a:r>
            <a:r>
              <a:rPr lang="en-US" sz="2000"/>
              <a:t>, </a:t>
            </a:r>
            <a:r>
              <a:rPr lang="en-US" sz="2000" b="1"/>
              <a:t>2</a:t>
            </a:r>
            <a:r>
              <a:rPr lang="en-US" sz="2000"/>
              <a:t>(1), 133–152.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71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39700371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Outlook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Token-level models </a:t>
            </a:r>
            <a:r>
              <a:rPr lang="en-US">
                <a:sym typeface="Wingdings"/>
              </a:rPr>
              <a:t> logistic regression</a:t>
            </a:r>
            <a:endParaRPr lang="en-US"/>
          </a:p>
          <a:p>
            <a:pPr lvl="1"/>
            <a:r>
              <a:rPr lang="en-US"/>
              <a:t>local features influencing e.g. pass/act choice; e.g. intransitivity of verb</a:t>
            </a:r>
          </a:p>
          <a:p>
            <a:pPr lvl="1"/>
            <a:r>
              <a:rPr lang="en-US"/>
              <a:t>repetition effects (“term clustering”) can be modelled as auto-correlated time series (Pipa &amp; Evert 2010)</a:t>
            </a:r>
          </a:p>
          <a:p>
            <a:pPr lvl="1"/>
            <a:r>
              <a:rPr lang="en-US"/>
              <a:t>also for repeating/cyclic patterns</a:t>
            </a:r>
          </a:p>
          <a:p>
            <a:pPr lvl="1"/>
            <a:r>
              <a:rPr lang="en-US"/>
              <a:t>speech rate as predictor of noun/verb ratio</a:t>
            </a:r>
          </a:p>
          <a:p>
            <a:pPr lvl="1"/>
            <a:r>
              <a:rPr lang="en-US"/>
              <a:t>text as sampling unit can be included as random effect (</a:t>
            </a:r>
            <a:r>
              <a:rPr lang="en-US">
                <a:sym typeface="Wingdings"/>
              </a:rPr>
              <a:t> precise statistical inference difficult)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72</a:t>
            </a:fld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2194030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Case study 2:  37% nouns?</a:t>
            </a:r>
          </a:p>
        </p:txBody>
      </p:sp>
      <p:pic>
        <p:nvPicPr>
          <p:cNvPr id="7" name="Content Placeholder 6" descr="Hudson1994_Table3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" r="-183"/>
          <a:stretch/>
        </p:blipFill>
        <p:spPr>
          <a:xfrm>
            <a:off x="333559" y="1600200"/>
            <a:ext cx="8544235" cy="4525963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8</a:t>
            </a:fld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6858774" y="1847186"/>
            <a:ext cx="749300" cy="4001828"/>
          </a:xfrm>
          <a:prstGeom prst="roundRect">
            <a:avLst/>
          </a:prstGeom>
          <a:noFill/>
          <a:ln w="57150" cmpd="sng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8143374" y="1847186"/>
            <a:ext cx="749300" cy="4001828"/>
          </a:xfrm>
          <a:prstGeom prst="roundRect">
            <a:avLst/>
          </a:prstGeom>
          <a:noFill/>
          <a:ln w="57150" cmpd="sng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147382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RaysonEtc1997_Table7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00" y="4325804"/>
            <a:ext cx="7747000" cy="2240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Case study 3:  Girls, boys and nouns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060700"/>
          </a:xfrm>
        </p:spPr>
        <p:txBody>
          <a:bodyPr/>
          <a:lstStyle/>
          <a:p>
            <a:r>
              <a:rPr lang="en-US"/>
              <a:t>Rayson et al. (1997) find that men use more common nouns, while women use more pronouns</a:t>
            </a:r>
            <a:r>
              <a:rPr lang="en-US">
                <a:solidFill>
                  <a:schemeClr val="accent2"/>
                </a:solidFill>
              </a:rPr>
              <a:t>***</a:t>
            </a:r>
          </a:p>
          <a:p>
            <a:pPr lvl="1"/>
            <a:r>
              <a:rPr lang="en-US"/>
              <a:t>based on data from Spoken Demographic component of the British National Corpus (BNC)</a:t>
            </a:r>
          </a:p>
          <a:p>
            <a:pPr lvl="1"/>
            <a:r>
              <a:rPr lang="en-US"/>
              <a:t>superordinate noun category (common/proper nouns + pronouns) also significantly more frequent among females</a:t>
            </a:r>
            <a:endParaRPr lang="en-US">
              <a:solidFill>
                <a:srgbClr val="C73127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9</a:t>
            </a:fld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Bamberg, 28.11.2015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www.stefan-evert.de</a:t>
            </a:r>
          </a:p>
        </p:txBody>
      </p:sp>
    </p:spTree>
    <p:extLst>
      <p:ext uri="{BB962C8B-B14F-4D97-AF65-F5344CB8AC3E}">
        <p14:creationId xmlns:p14="http://schemas.microsoft.com/office/powerpoint/2010/main" val="4279903898"/>
      </p:ext>
    </p:extLst>
  </p:cSld>
  <p:clrMapOvr>
    <a:masterClrMapping/>
  </p:clrMapOvr>
  <p:transition xmlns:p14="http://schemas.microsoft.com/office/powerpoint/2010/main" spd="slow">
    <p:pull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White CCL">
  <a:themeElements>
    <a:clrScheme name="FAU Stefan">
      <a:dk1>
        <a:sysClr val="windowText" lastClr="000000"/>
      </a:dk1>
      <a:lt1>
        <a:sysClr val="window" lastClr="FFFFFF"/>
      </a:lt1>
      <a:dk2>
        <a:srgbClr val="3365A2"/>
      </a:dk2>
      <a:lt2>
        <a:srgbClr val="FFF6E8"/>
      </a:lt2>
      <a:accent1>
        <a:srgbClr val="3365A2"/>
      </a:accent1>
      <a:accent2>
        <a:srgbClr val="C73127"/>
      </a:accent2>
      <a:accent3>
        <a:srgbClr val="008047"/>
      </a:accent3>
      <a:accent4>
        <a:srgbClr val="7F387B"/>
      </a:accent4>
      <a:accent5>
        <a:srgbClr val="DBB22D"/>
      </a:accent5>
      <a:accent6>
        <a:srgbClr val="2A8E96"/>
      </a:accent6>
      <a:hlink>
        <a:srgbClr val="04276F"/>
      </a:hlink>
      <a:folHlink>
        <a:srgbClr val="31005D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Simple White CCL.thmx</Template>
  <TotalTime>3659</TotalTime>
  <Words>4113</Words>
  <Application>Microsoft Macintosh PowerPoint</Application>
  <PresentationFormat>On-screen Show (4:3)</PresentationFormat>
  <Paragraphs>635</Paragraphs>
  <Slides>72</Slides>
  <Notes>10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72</vt:i4>
      </vt:variant>
    </vt:vector>
  </HeadingPairs>
  <TitlesOfParts>
    <vt:vector size="73" baseType="lpstr">
      <vt:lpstr>Simple White CCL</vt:lpstr>
      <vt:lpstr>On Corpus Frequencies and the non-randomness problem</vt:lpstr>
      <vt:lpstr>Frequency analysis in corpus linguistics</vt:lpstr>
      <vt:lpstr>Case study 1:  Passive voice in English</vt:lpstr>
      <vt:lpstr>Case study 1:  Passive voice in English</vt:lpstr>
      <vt:lpstr>Case study 1:  Passive voice in English</vt:lpstr>
      <vt:lpstr>Case study 2:  37% nouns?</vt:lpstr>
      <vt:lpstr>Case study 2:  37% nouns?</vt:lpstr>
      <vt:lpstr>Case study 2:  37% nouns?</vt:lpstr>
      <vt:lpstr>Case study 3:  Girls, boys and nouns</vt:lpstr>
      <vt:lpstr>In a large corpus, everything is***</vt:lpstr>
      <vt:lpstr>The library metaphor (Evert 2006)</vt:lpstr>
      <vt:lpstr>Non-randomness in corpus data</vt:lpstr>
      <vt:lpstr>Pooling data</vt:lpstr>
      <vt:lpstr>Pooling data</vt:lpstr>
      <vt:lpstr>The randomness assumption </vt:lpstr>
      <vt:lpstr>The randomness assumption </vt:lpstr>
      <vt:lpstr>The randomness assumption </vt:lpstr>
      <vt:lpstr>The randomness assumption </vt:lpstr>
      <vt:lpstr>The randomness assumption </vt:lpstr>
      <vt:lpstr>The randomness assumption </vt:lpstr>
      <vt:lpstr>The randomness assumption </vt:lpstr>
      <vt:lpstr>The randomness assumption </vt:lpstr>
      <vt:lpstr>Student's t-test</vt:lpstr>
      <vt:lpstr>Case study 1:  t-test</vt:lpstr>
      <vt:lpstr>Case study 2:  t-test</vt:lpstr>
      <vt:lpstr>End of story?</vt:lpstr>
      <vt:lpstr>Is corpus frequency meaningful?</vt:lpstr>
      <vt:lpstr>Is corpus frequency meaningful?</vt:lpstr>
      <vt:lpstr>Is corpus frequency meaningful?</vt:lpstr>
      <vt:lpstr>Is corpus frequency meaningful?</vt:lpstr>
      <vt:lpstr>Modelling linguistic variation</vt:lpstr>
      <vt:lpstr>Modelling linguistic variation</vt:lpstr>
      <vt:lpstr>LM analysis: Case study 1</vt:lpstr>
      <vt:lpstr>LM analysis: Case study 1</vt:lpstr>
      <vt:lpstr>LM analysis: Case study 1</vt:lpstr>
      <vt:lpstr>LM analysis: Case study 1</vt:lpstr>
      <vt:lpstr>Analysis of variance</vt:lpstr>
      <vt:lpstr>Is the linear model good enough?</vt:lpstr>
      <vt:lpstr>Latent register dimensions</vt:lpstr>
      <vt:lpstr>Latent register dimensions</vt:lpstr>
      <vt:lpstr>Latent register dimensions</vt:lpstr>
      <vt:lpstr>Latent topic dimensions</vt:lpstr>
      <vt:lpstr>Latent topic dimensions</vt:lpstr>
      <vt:lpstr>LM analysis: Case study 1</vt:lpstr>
      <vt:lpstr>LM analysis: Case study 1</vt:lpstr>
      <vt:lpstr>LM analysis: Case study 1</vt:lpstr>
      <vt:lpstr>Interpretation: Case study 1</vt:lpstr>
      <vt:lpstr>Interpretation: Case study 1</vt:lpstr>
      <vt:lpstr>Interpretation: Case study 1</vt:lpstr>
      <vt:lpstr>Interpretation: Case study 1</vt:lpstr>
      <vt:lpstr>LM analysis: Case study 2</vt:lpstr>
      <vt:lpstr>LM analysis: Case study 2</vt:lpstr>
      <vt:lpstr>LM analysis: Case study 2</vt:lpstr>
      <vt:lpstr>LM analysis: Case study 2</vt:lpstr>
      <vt:lpstr>LM analysis: Case study 2</vt:lpstr>
      <vt:lpstr>Interpretation: Case study 2</vt:lpstr>
      <vt:lpstr>Interpretation: Case study 2</vt:lpstr>
      <vt:lpstr>Interpretation: Case study 2</vt:lpstr>
      <vt:lpstr>Interpretation: Case study 2</vt:lpstr>
      <vt:lpstr>LM diagnostics: Case study 2</vt:lpstr>
      <vt:lpstr>LM diagnostics: Case study 1</vt:lpstr>
      <vt:lpstr>Limitations of LM</vt:lpstr>
      <vt:lpstr>Limitations of LM</vt:lpstr>
      <vt:lpstr>Generalised linear models (GLM)</vt:lpstr>
      <vt:lpstr>Related work</vt:lpstr>
      <vt:lpstr>Epilogue: Case study 3</vt:lpstr>
      <vt:lpstr>Epilogue: Case study 3</vt:lpstr>
      <vt:lpstr>Thank YoU</vt:lpstr>
      <vt:lpstr>References 1</vt:lpstr>
      <vt:lpstr>References 2</vt:lpstr>
      <vt:lpstr>References 3</vt:lpstr>
      <vt:lpstr>Outlook</vt:lpstr>
    </vt:vector>
  </TitlesOfParts>
  <Company>Technische Universität Darmstadt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Stefan Evert</dc:creator>
  <cp:lastModifiedBy>Stefan Evert</cp:lastModifiedBy>
  <cp:revision>354</cp:revision>
  <cp:lastPrinted>2015-11-28T09:14:58Z</cp:lastPrinted>
  <dcterms:created xsi:type="dcterms:W3CDTF">2013-08-06T12:28:01Z</dcterms:created>
  <dcterms:modified xsi:type="dcterms:W3CDTF">2015-11-28T12:43:36Z</dcterms:modified>
</cp:coreProperties>
</file>

<file path=docProps/thumbnail.jpeg>
</file>